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21" r:id="rId3"/>
    <p:sldMasterId id="2147483735" r:id="rId4"/>
    <p:sldMasterId id="2147483745" r:id="rId5"/>
  </p:sldMasterIdLst>
  <p:notesMasterIdLst>
    <p:notesMasterId r:id="rId23"/>
  </p:notesMasterIdLst>
  <p:sldIdLst>
    <p:sldId id="637" r:id="rId6"/>
    <p:sldId id="301" r:id="rId7"/>
    <p:sldId id="567" r:id="rId8"/>
    <p:sldId id="633" r:id="rId9"/>
    <p:sldId id="638" r:id="rId10"/>
    <p:sldId id="380" r:id="rId11"/>
    <p:sldId id="573" r:id="rId12"/>
    <p:sldId id="645" r:id="rId13"/>
    <p:sldId id="257" r:id="rId14"/>
    <p:sldId id="582" r:id="rId15"/>
    <p:sldId id="584" r:id="rId16"/>
    <p:sldId id="261" r:id="rId17"/>
    <p:sldId id="595" r:id="rId18"/>
    <p:sldId id="613" r:id="rId19"/>
    <p:sldId id="276" r:id="rId20"/>
    <p:sldId id="267" r:id="rId21"/>
    <p:sldId id="600" r:id="rId22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5B9BD5"/>
    <a:srgbClr val="FF99FF"/>
    <a:srgbClr val="509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.shaikhybekova\AppData\Local\Microsoft\Windows\INetCache\Content.Outlook\39HF909E\&#1051;&#1080;&#1089;&#1090;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7.xml"/><Relationship Id="rId1" Type="http://schemas.microsoft.com/office/2011/relationships/chartStyle" Target="style7.xml"/><Relationship Id="rId5" Type="http://schemas.openxmlformats.org/officeDocument/2006/relationships/chartUserShapes" Target="../drawings/drawing3.xml"/><Relationship Id="rId4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8.xml"/><Relationship Id="rId1" Type="http://schemas.microsoft.com/office/2011/relationships/chartStyle" Target="style8.xml"/><Relationship Id="rId5" Type="http://schemas.openxmlformats.org/officeDocument/2006/relationships/chartUserShapes" Target="../drawings/drawing4.xml"/><Relationship Id="rId4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828835867430956E-2"/>
          <c:y val="4.4104435557200644E-2"/>
          <c:w val="0.83299077465435722"/>
          <c:h val="0.45848291480944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Лист1!$F$42</c:f>
              <c:strCache>
                <c:ptCount val="1"/>
                <c:pt idx="0">
                  <c:v>Дефицит ГОБМП, KZ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Лист1!$G$42:$K$42</c:f>
              <c:numCache>
                <c:formatCode>0</c:formatCode>
                <c:ptCount val="5"/>
                <c:pt idx="0">
                  <c:v>248.2</c:v>
                </c:pt>
                <c:pt idx="1">
                  <c:v>260.2</c:v>
                </c:pt>
                <c:pt idx="2">
                  <c:v>279.39999999999969</c:v>
                </c:pt>
                <c:pt idx="3">
                  <c:v>317.39999999999969</c:v>
                </c:pt>
                <c:pt idx="4">
                  <c:v>362.5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96-4E82-974F-6E47F12B67D7}"/>
            </c:ext>
          </c:extLst>
        </c:ser>
        <c:ser>
          <c:idx val="1"/>
          <c:order val="1"/>
          <c:tx>
            <c:strRef>
              <c:f>Лист1!$F$43</c:f>
              <c:strCache>
                <c:ptCount val="1"/>
                <c:pt idx="0">
                  <c:v>Платежи домохозяйств из "кармана"</c:v>
                </c:pt>
              </c:strCache>
            </c:strRef>
          </c:tx>
          <c:spPr>
            <a:solidFill>
              <a:srgbClr val="FCCBA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Лист1!$G$43:$K$43</c:f>
              <c:numCache>
                <c:formatCode>0</c:formatCode>
                <c:ptCount val="5"/>
                <c:pt idx="0">
                  <c:v>237.6</c:v>
                </c:pt>
                <c:pt idx="1">
                  <c:v>268.3</c:v>
                </c:pt>
                <c:pt idx="2">
                  <c:v>373.9</c:v>
                </c:pt>
                <c:pt idx="3">
                  <c:v>542.20000000000005</c:v>
                </c:pt>
                <c:pt idx="4">
                  <c:v>677.6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96-4E82-974F-6E47F12B67D7}"/>
            </c:ext>
          </c:extLst>
        </c:ser>
        <c:ser>
          <c:idx val="2"/>
          <c:order val="2"/>
          <c:tx>
            <c:strRef>
              <c:f>Лист1!$F$44</c:f>
              <c:strCache>
                <c:ptCount val="1"/>
                <c:pt idx="0">
                  <c:v>ГОБМП на душу населения, KZ</c:v>
                </c:pt>
              </c:strCache>
            </c:strRef>
          </c:tx>
          <c:spPr>
            <a:solidFill>
              <a:srgbClr val="B9CDE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rgbClr val="0070C0"/>
                </a:solidFill>
                <a:prstDash val="sysDash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rendlineType val="linear"/>
            <c:dispRSqr val="0"/>
            <c:dispEq val="0"/>
          </c:trendline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Лист1!$G$44:$K$44</c:f>
              <c:numCache>
                <c:formatCode>0</c:formatCode>
                <c:ptCount val="5"/>
                <c:pt idx="0">
                  <c:v>608.1</c:v>
                </c:pt>
                <c:pt idx="1">
                  <c:v>679.7</c:v>
                </c:pt>
                <c:pt idx="2">
                  <c:v>729.3</c:v>
                </c:pt>
                <c:pt idx="3">
                  <c:v>887.7</c:v>
                </c:pt>
                <c:pt idx="4">
                  <c:v>940.1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996-4E82-974F-6E47F12B6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7"/>
        <c:axId val="-904229984"/>
        <c:axId val="-904222912"/>
      </c:barChart>
      <c:lineChart>
        <c:grouping val="standard"/>
        <c:varyColors val="0"/>
        <c:ser>
          <c:idx val="3"/>
          <c:order val="3"/>
          <c:tx>
            <c:strRef>
              <c:f>Лист1!$F$45</c:f>
              <c:strCache>
                <c:ptCount val="1"/>
                <c:pt idx="0">
                  <c:v>ГОБМП на душу населения, USD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8"/>
            <c:spPr>
              <a:solidFill>
                <a:srgbClr val="C00000"/>
              </a:solidFill>
              <a:ln w="952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Лист1!$G$45:$K$45</c:f>
              <c:numCache>
                <c:formatCode>0</c:formatCode>
                <c:ptCount val="5"/>
                <c:pt idx="0">
                  <c:v>233.74206706580875</c:v>
                </c:pt>
                <c:pt idx="1">
                  <c:v>217.79001034410578</c:v>
                </c:pt>
                <c:pt idx="2">
                  <c:v>186.14345183403998</c:v>
                </c:pt>
                <c:pt idx="3">
                  <c:v>144.79134514462925</c:v>
                </c:pt>
                <c:pt idx="4">
                  <c:v>158.81999698679564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5996-4E82-974F-6E47F12B6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904234880"/>
        <c:axId val="-904237600"/>
      </c:lineChart>
      <c:catAx>
        <c:axId val="-90422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4222912"/>
        <c:crosses val="autoZero"/>
        <c:auto val="1"/>
        <c:lblAlgn val="ctr"/>
        <c:lblOffset val="100"/>
        <c:noMultiLvlLbl val="0"/>
      </c:catAx>
      <c:valAx>
        <c:axId val="-90422291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4229984"/>
        <c:crosses val="autoZero"/>
        <c:crossBetween val="between"/>
      </c:valAx>
      <c:valAx>
        <c:axId val="-904237600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904234880"/>
        <c:crosses val="max"/>
        <c:crossBetween val="between"/>
      </c:valAx>
      <c:catAx>
        <c:axId val="-904234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9042376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275040451271635E-2"/>
          <c:y val="0.61571738723575353"/>
          <c:w val="0.93439117539252969"/>
          <c:h val="0.194854300767810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09359786085888E-2"/>
          <c:y val="4.9484806467351788E-2"/>
          <c:w val="0.93274695474108504"/>
          <c:h val="0.82641948870499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1305</c:v>
                </c:pt>
                <c:pt idx="1">
                  <c:v>1496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8C-48D9-A897-276872462E5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606329840"/>
        <c:axId val="-606327120"/>
      </c:barChart>
      <c:catAx>
        <c:axId val="-60632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06327120"/>
        <c:crosses val="autoZero"/>
        <c:auto val="1"/>
        <c:lblAlgn val="ctr"/>
        <c:lblOffset val="100"/>
        <c:noMultiLvlLbl val="0"/>
      </c:catAx>
      <c:valAx>
        <c:axId val="-606327120"/>
        <c:scaling>
          <c:orientation val="minMax"/>
          <c:max val="2000"/>
          <c:min val="10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606329840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90050560706323E-2"/>
          <c:y val="1.0482901369825152E-2"/>
          <c:w val="0.93274695474108504"/>
          <c:h val="0.82641948870499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13861</c:v>
                </c:pt>
                <c:pt idx="1">
                  <c:v>16140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7-41C2-86F5-E22D4FA15E2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606337456"/>
        <c:axId val="-606329296"/>
      </c:barChart>
      <c:catAx>
        <c:axId val="-60633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06329296"/>
        <c:crosses val="autoZero"/>
        <c:auto val="1"/>
        <c:lblAlgn val="ctr"/>
        <c:lblOffset val="100"/>
        <c:noMultiLvlLbl val="0"/>
      </c:catAx>
      <c:valAx>
        <c:axId val="-606329296"/>
        <c:scaling>
          <c:orientation val="minMax"/>
          <c:max val="22000"/>
          <c:min val="10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606337456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251318380843617E-2"/>
          <c:y val="4.3867807909889374E-2"/>
          <c:w val="0.93274695474108504"/>
          <c:h val="0.82641948870499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1099</c:v>
                </c:pt>
                <c:pt idx="1">
                  <c:v>6016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7-487A-8643-AAC77433AB05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606341808"/>
        <c:axId val="-606335824"/>
      </c:barChart>
      <c:catAx>
        <c:axId val="-60634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06335824"/>
        <c:crosses val="autoZero"/>
        <c:auto val="1"/>
        <c:lblAlgn val="ctr"/>
        <c:lblOffset val="100"/>
        <c:noMultiLvlLbl val="0"/>
      </c:catAx>
      <c:valAx>
        <c:axId val="-606335824"/>
        <c:scaling>
          <c:orientation val="minMax"/>
          <c:max val="800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60634180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155287528867359"/>
          <c:y val="4.7294545039612251E-2"/>
          <c:w val="0.93274695474108504"/>
          <c:h val="0.82641948870499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1914</c:v>
                </c:pt>
                <c:pt idx="1">
                  <c:v>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9-4E04-BD51-0FDF05B534D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606336368"/>
        <c:axId val="-606340720"/>
      </c:barChart>
      <c:catAx>
        <c:axId val="-60633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06340720"/>
        <c:crosses val="autoZero"/>
        <c:auto val="1"/>
        <c:lblAlgn val="ctr"/>
        <c:lblOffset val="100"/>
        <c:noMultiLvlLbl val="0"/>
      </c:catAx>
      <c:valAx>
        <c:axId val="-606340720"/>
        <c:scaling>
          <c:orientation val="minMax"/>
          <c:max val="5000"/>
          <c:min val="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606336368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987687307207669"/>
          <c:y val="3.3976431002032584E-2"/>
          <c:w val="0.93274695474108504"/>
          <c:h val="0.82641948870499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8680</c:v>
                </c:pt>
                <c:pt idx="1">
                  <c:v>9233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37-4073-867D-8E3C72BC960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548137312"/>
        <c:axId val="-548147648"/>
      </c:barChart>
      <c:catAx>
        <c:axId val="-548137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48147648"/>
        <c:crosses val="autoZero"/>
        <c:auto val="1"/>
        <c:lblAlgn val="ctr"/>
        <c:lblOffset val="100"/>
        <c:noMultiLvlLbl val="0"/>
      </c:catAx>
      <c:valAx>
        <c:axId val="-548147648"/>
        <c:scaling>
          <c:orientation val="minMax"/>
          <c:max val="12000"/>
          <c:min val="100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548137312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6771729543958602E-2"/>
          <c:y val="3.0443914600474208E-2"/>
          <c:w val="0.93274695474108504"/>
          <c:h val="0.82641948870499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83</c:v>
                </c:pt>
                <c:pt idx="1">
                  <c:v>2143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9-4F05-BA92-C3D8240D36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548149280"/>
        <c:axId val="-548150368"/>
      </c:barChart>
      <c:catAx>
        <c:axId val="-54814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48150368"/>
        <c:crosses val="autoZero"/>
        <c:auto val="1"/>
        <c:lblAlgn val="ctr"/>
        <c:lblOffset val="100"/>
        <c:noMultiLvlLbl val="0"/>
      </c:catAx>
      <c:valAx>
        <c:axId val="-548150368"/>
        <c:scaling>
          <c:orientation val="minMax"/>
          <c:max val="3000"/>
          <c:min val="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548149280"/>
        <c:crosses val="autoZero"/>
        <c:crossBetween val="between"/>
        <c:majorUnit val="100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237710938766941E-2"/>
          <c:y val="0"/>
          <c:w val="0.93274695474108504"/>
          <c:h val="0.865737626396313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2019</c:v>
                </c:pt>
                <c:pt idx="1">
                  <c:v>2020</c:v>
                </c:pt>
              </c:numCache>
            </c:numRef>
          </c:cat>
          <c:val>
            <c:numRef>
              <c:f>Лист1!$B$2:$B$3</c:f>
              <c:numCache>
                <c:formatCode>_-* #\ ##0\ _₽_-;\-* #\ ##0\ _₽_-;_-* "-"??\ _₽_-;_-@_-</c:formatCode>
                <c:ptCount val="2"/>
                <c:pt idx="0">
                  <c:v>170</c:v>
                </c:pt>
                <c:pt idx="1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3-4C73-894D-99DB843656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548152544"/>
        <c:axId val="-548138400"/>
      </c:barChart>
      <c:catAx>
        <c:axId val="-548152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48138400"/>
        <c:crosses val="autoZero"/>
        <c:auto val="1"/>
        <c:lblAlgn val="ctr"/>
        <c:lblOffset val="100"/>
        <c:noMultiLvlLbl val="0"/>
      </c:catAx>
      <c:valAx>
        <c:axId val="-548138400"/>
        <c:scaling>
          <c:orientation val="minMax"/>
          <c:max val="300"/>
          <c:min val="10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\ _₽_-;\-* #\ ##0\ _₽_-;_-* &quot;-&quot;??\ _₽_-;_-@_-" sourceLinked="1"/>
        <c:majorTickMark val="out"/>
        <c:minorTickMark val="none"/>
        <c:tickLblPos val="nextTo"/>
        <c:crossAx val="-548152544"/>
        <c:crosses val="autoZero"/>
        <c:crossBetween val="between"/>
      </c:valAx>
      <c:spPr>
        <a:solidFill>
          <a:schemeClr val="bg1">
            <a:lumMod val="95000"/>
          </a:schemeClr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0.20008</cdr:x>
      <cdr:y>0.14552</cdr:y>
    </cdr:from>
    <cdr:to>
      <cdr:x>0.25699</cdr:x>
      <cdr:y>0.21647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id="{81C6E291-F220-4335-83E2-4E4500AA9015}"/>
            </a:ext>
          </a:extLst>
        </cdr:cNvPr>
        <cdr:cNvSpPr/>
      </cdr:nvSpPr>
      <cdr:spPr>
        <a:xfrm xmlns:a="http://schemas.openxmlformats.org/drawingml/2006/main">
          <a:off x="1099901" y="461091"/>
          <a:ext cx="312876" cy="224778"/>
        </a:xfrm>
        <a:prstGeom xmlns:a="http://schemas.openxmlformats.org/drawingml/2006/main" prst="rect">
          <a:avLst/>
        </a:prstGeom>
        <a:noFill xmlns:a="http://schemas.openxmlformats.org/drawingml/2006/main"/>
        <a:effectLst xmlns:a="http://schemas.openxmlformats.org/drawingml/2006/main"/>
      </cdr:spPr>
      <cdr:style>
        <a:lnRef xmlns:a="http://schemas.openxmlformats.org/drawingml/2006/main" idx="0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3">
          <a:schemeClr val="accent1">
            <a:hueOff val="0"/>
            <a:satOff val="0"/>
            <a:lumOff val="0"/>
            <a:alphaOff val="0"/>
          </a:schemeClr>
        </a:fillRef>
        <a:effectRef xmlns:a="http://schemas.openxmlformats.org/drawingml/2006/main" idx="2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spcFirstLastPara="0" vert="horz" wrap="square" lIns="0" tIns="0" rIns="0" bIns="0" numCol="1" spcCol="1270" anchor="ctr" anchorCtr="0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0070C0"/>
              </a:solidFill>
            </a:rPr>
            <a:t>35</a:t>
          </a:r>
          <a:endParaRPr lang="x-none" sz="1400" b="1" kern="1200" dirty="0">
            <a:solidFill>
              <a:srgbClr val="0070C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0.37597</cdr:x>
      <cdr:y>0.07073</cdr:y>
    </cdr:from>
    <cdr:to>
      <cdr:x>0.57993</cdr:x>
      <cdr:y>0.4356</cdr:y>
    </cdr:to>
    <cdr:sp macro="" textlink="">
      <cdr:nvSpPr>
        <cdr:cNvPr id="2" name="Shape 1">
          <a:extLst xmlns:a="http://schemas.openxmlformats.org/drawingml/2006/main">
            <a:ext uri="{FF2B5EF4-FFF2-40B4-BE49-F238E27FC236}">
              <a16:creationId xmlns:a16="http://schemas.microsoft.com/office/drawing/2014/main" id="{E3C74C12-0CA1-4B6D-AB34-2F289902974D}"/>
            </a:ext>
          </a:extLst>
        </cdr:cNvPr>
        <cdr:cNvSpPr/>
      </cdr:nvSpPr>
      <cdr:spPr>
        <a:xfrm xmlns:a="http://schemas.openxmlformats.org/drawingml/2006/main" rot="1233255">
          <a:off x="1621044" y="183394"/>
          <a:ext cx="879396" cy="945988"/>
        </a:xfrm>
        <a:prstGeom xmlns:a="http://schemas.openxmlformats.org/drawingml/2006/main" prst="swooshArrow">
          <a:avLst>
            <a:gd name="adj1" fmla="val 27520"/>
            <a:gd name="adj2" fmla="val 26535"/>
          </a:avLst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hemeClr val="accent1">
            <a:hueOff val="0"/>
            <a:satOff val="0"/>
            <a:lumOff val="0"/>
            <a:alphaOff val="0"/>
          </a:schemeClr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0.3979</cdr:x>
      <cdr:y>0.0814</cdr:y>
    </cdr:from>
    <cdr:to>
      <cdr:x>0.65534</cdr:x>
      <cdr:y>0.82486</cdr:y>
    </cdr:to>
    <cdr:sp macro="" textlink="">
      <cdr:nvSpPr>
        <cdr:cNvPr id="2" name="Shape 1">
          <a:extLst xmlns:a="http://schemas.openxmlformats.org/drawingml/2006/main"/>
        </cdr:cNvPr>
        <cdr:cNvSpPr/>
      </cdr:nvSpPr>
      <cdr:spPr>
        <a:xfrm xmlns:a="http://schemas.openxmlformats.org/drawingml/2006/main">
          <a:off x="1835303" y="184046"/>
          <a:ext cx="1187433" cy="1680998"/>
        </a:xfrm>
        <a:prstGeom xmlns:a="http://schemas.openxmlformats.org/drawingml/2006/main" prst="swooshArrow">
          <a:avLst>
            <a:gd name="adj1" fmla="val 27520"/>
            <a:gd name="adj2" fmla="val 26535"/>
          </a:avLst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hemeClr val="accent1">
            <a:hueOff val="0"/>
            <a:satOff val="0"/>
            <a:lumOff val="0"/>
            <a:alphaOff val="0"/>
          </a:schemeClr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0.27242</cdr:x>
      <cdr:y>0.01165</cdr:y>
    </cdr:from>
    <cdr:to>
      <cdr:x>0.48454</cdr:x>
      <cdr:y>0.15498</cdr:y>
    </cdr:to>
    <cdr:sp macro="" textlink="">
      <cdr:nvSpPr>
        <cdr:cNvPr id="3" name="Стрелка: вправо 16">
          <a:extLst xmlns:a="http://schemas.openxmlformats.org/drawingml/2006/main">
            <a:ext uri="{FF2B5EF4-FFF2-40B4-BE49-F238E27FC236}">
              <a16:creationId xmlns:a16="http://schemas.microsoft.com/office/drawing/2014/main" id="{4988928A-97BE-4882-8446-40EBB42B5A13}"/>
            </a:ext>
          </a:extLst>
        </cdr:cNvPr>
        <cdr:cNvSpPr/>
      </cdr:nvSpPr>
      <cdr:spPr>
        <a:xfrm xmlns:a="http://schemas.openxmlformats.org/drawingml/2006/main">
          <a:off x="1256542" y="26344"/>
          <a:ext cx="978408" cy="324071"/>
        </a:xfrm>
        <a:prstGeom xmlns:a="http://schemas.openxmlformats.org/drawingml/2006/main" prst="rightArrow">
          <a:avLst>
            <a:gd name="adj1" fmla="val 100000"/>
            <a:gd name="adj2" fmla="val 0"/>
          </a:avLst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>
              <a:solidFill>
                <a:srgbClr val="002060"/>
              </a:solidFill>
              <a:latin typeface="Arial Narrow" panose="020B0606020202030204" pitchFamily="34" charset="0"/>
            </a:rPr>
            <a:t>2476%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0.37674</cdr:x>
      <cdr:y>0.00144</cdr:y>
    </cdr:from>
    <cdr:to>
      <cdr:x>0.63737</cdr:x>
      <cdr:y>0.52829</cdr:y>
    </cdr:to>
    <cdr:sp macro="" textlink="">
      <cdr:nvSpPr>
        <cdr:cNvPr id="2" name="Shape 1">
          <a:extLst xmlns:a="http://schemas.openxmlformats.org/drawingml/2006/main"/>
        </cdr:cNvPr>
        <cdr:cNvSpPr/>
      </cdr:nvSpPr>
      <cdr:spPr>
        <a:xfrm xmlns:a="http://schemas.openxmlformats.org/drawingml/2006/main" rot="1405000">
          <a:off x="1737688" y="3254"/>
          <a:ext cx="1202148" cy="1191229"/>
        </a:xfrm>
        <a:prstGeom xmlns:a="http://schemas.openxmlformats.org/drawingml/2006/main" prst="swooshArrow">
          <a:avLst>
            <a:gd name="adj1" fmla="val 27520"/>
            <a:gd name="adj2" fmla="val 26535"/>
          </a:avLst>
        </a:prstGeom>
        <a:solidFill xmlns:a="http://schemas.openxmlformats.org/drawingml/2006/main">
          <a:srgbClr val="C0000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1">
          <a:schemeClr val="accent1">
            <a:hueOff val="0"/>
            <a:satOff val="0"/>
            <a:lumOff val="0"/>
            <a:alphaOff val="0"/>
          </a:schemeClr>
        </a:fillRef>
        <a:effectRef xmlns:a="http://schemas.openxmlformats.org/drawingml/2006/main" idx="0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5" cy="49877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8773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305C514B-8098-44CC-A3A4-512E346EEDDE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1"/>
            <a:ext cx="5447030" cy="3914239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4"/>
            <a:ext cx="2950475" cy="49877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8772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6E38B9A4-CBD6-4DEA-A243-D1E2AAAE8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0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1DDD8E-1611-42C0-B2D1-8AEC338B46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3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16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7927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DDD8E-1611-42C0-B2D1-8AEC338B46C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18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9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1014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10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2432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11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78843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12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13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5628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14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1366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91">
              <a:defRPr/>
            </a:pPr>
            <a:fld id="{C1DD5837-1AA0-471F-8BC5-63911904D722}" type="slidenum">
              <a:rPr lang="ru-RU">
                <a:solidFill>
                  <a:prstClr val="black"/>
                </a:solidFill>
                <a:latin typeface="Calibri"/>
              </a:rPr>
              <a:pPr defTabSz="914491">
                <a:defRPr/>
              </a:pPr>
              <a:t>15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272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3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4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4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3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Relationship Id="rId4" Type="http://schemas.microsoft.com/office/2007/relationships/hdphoto" Target="../media/hdphoto1.wdp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3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80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BBF570-A5FF-4E63-B170-300463DE14F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19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C0AC0-927A-440E-AA60-F2DF761374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59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481640-9F68-4443-BF48-FD3503DFB56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144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9B235-6F71-408D-A3D5-83B39F801C6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0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79E5F-AD2F-42CB-A13F-93BA77A51F8F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1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3A1A6-0B2B-45AD-BAAE-3FE02F9A4B2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139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EEB57D-995D-495C-9009-B85B1C82A54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16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53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2033C-934D-4677-82F9-74DA5C6E5B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193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A0C7D-B02D-4FC4-8B1E-F23C0216C06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444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6C6D3-64F5-423E-9391-F1109B5A54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943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FC7F8-788E-4699-9F15-DF6B04701B4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492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E8427-6FB7-46F0-8301-868D5E9A9E0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313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A56EC3-18CE-4133-B8F7-3B6C07A1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A2E02B-CBCC-4BEF-B708-60D9B02D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23F8E7-C9C1-4ADE-93F7-9BB05436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D683B1-0D76-44D2-BBAE-B3B04A9D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25281C-9DCF-41F3-A7D4-2CFC607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38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588CEA-25F4-4159-BB3D-DEDAE7B5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EB0B7D-CD7A-408B-8DA1-BC8AA4C06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9414EA-E0BA-4A0C-B6B2-6635318A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2427B-B6CF-4899-86B5-8043A80C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F24739-7829-48FF-A78C-AAF0C985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748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4776BF-D42A-4CA1-B79D-690D4FEE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0498E9-C85E-4EC7-AC93-F7244001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653AC8-547A-490D-B799-AC53A9EE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925279-5ED5-4002-BF5B-78FBCEB1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AA6DD0-83D4-4985-B229-3C131168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308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53E8E-7DB5-4EE3-BCED-4FB8BE0F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F4502A-DCBC-4058-952F-70FF2E59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1D680F-7239-4B87-8F14-AD423DAB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C8BB08-2347-4667-966A-45C7642D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C99577-1032-40E7-AA3E-FE50A99E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188F94E-4DCC-443F-8ED0-F4579536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80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F7B19C-6A42-4451-AD8C-8170667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4E20D1-2DC1-4C29-9A60-3A79861C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38DCA4-BC43-4032-B4F0-2B6AF66EC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8DA5ED-1B48-4FEC-9363-776E5DAA5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64B77A-EA8F-4841-9872-C702CC1D6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E55B251-2E5A-4E92-8B7E-F8EFE489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FB6BC9F-11B9-47F5-8731-FB444A1C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315753C-E1B0-4B1B-9584-4D9CF866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4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944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DD4902-603E-4B45-8178-55AD75A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612D160-3BEB-4C0B-91A1-570B2F0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F095C80-51D8-404F-BF52-D9447ED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6EA8E9-6E84-46CA-B375-7A9BA3B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368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A006EB4-80C7-4D81-9EB3-E150EF1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47906A3-7EA1-4258-97BD-7053A78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EA8C49-C14C-40A1-915F-44A0C3CC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24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29CB09-468D-4B9F-8EF8-FE162343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74FE7E-FC05-4FBC-B652-E2CA72B5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93233-25CA-4328-9EB7-20EAE7AE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B67BAF-83FF-4255-B68D-F639E9AA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34AAB8-F005-4ECF-8CE2-23FE985F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09FDD3-59C1-4A1F-A33E-C1A5DACB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67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3C35E0-27CD-4166-9177-FC95F5F3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435F39-2FE7-474D-A9B9-3A23F4214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E66F2E-6809-4D23-BC7A-3BC86BB0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D27E01-8443-474C-B73B-63D6A62F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5B43B62-CDA4-4AD0-A9B4-2C191D3D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001396-46EF-4730-AE19-A3B485CB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338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316136-E06E-4C2A-92DF-3EB12A41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524230C-71E6-4313-B721-9C2AF49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D4497F-965E-4261-85C2-2677667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C201DF-9508-4484-B5F0-E96F629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9D92D-F074-4394-B654-38A72D3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88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5EBB5A-CD58-48C1-A4E0-EAC447EFE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EAD0F31-4261-4C70-9D8C-8E9DF52F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39B0DF-52E6-42D2-9352-813152CE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CC90DE-6886-42F9-9EA4-8A6B0719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730FC5-AE19-4B68-B862-F33E28C5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98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05FFD714-EBC3-4E26-AD53-8B3FBF7437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8642" t="17640" r="18664" b="17640"/>
          <a:stretch/>
        </p:blipFill>
        <p:spPr>
          <a:xfrm>
            <a:off x="-13052" y="0"/>
            <a:ext cx="12205052" cy="6857999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7062D07-E75B-4097-9248-BD3BF3F5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BF50AE-6F52-4CD0-B668-745FE271486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0B8D49-487A-4A37-A5E2-95B7574B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D187EB-1F62-4B41-9D32-CA70E635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 dirty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4111118-EE5D-4E1A-8E7F-8E1D6E694D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0" t="4001" r="26430" b="10667"/>
          <a:stretch/>
        </p:blipFill>
        <p:spPr>
          <a:xfrm>
            <a:off x="-13052" y="1546504"/>
            <a:ext cx="4018994" cy="401899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43C45C-B751-4FE5-9FDA-3872778A3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942" y="2680811"/>
            <a:ext cx="8186058" cy="113684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42DE4F9-44A4-41A3-949B-B428B26CD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942" y="3909736"/>
            <a:ext cx="818605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5361988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5A3BD7CE-D0F4-4BA7-8A2B-7F799982C2E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29C32B-0632-4FCD-ACDB-F299E75C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3D31AF-EE3C-495C-87EC-3927359A1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594"/>
            <a:ext cx="10515600" cy="50762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24036EF-05CE-478D-98A3-EC322CDEEEC6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824C4D7-84F3-4ADA-BE9C-6C0A0B0701AC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7" name="Дата 16">
            <a:extLst>
              <a:ext uri="{FF2B5EF4-FFF2-40B4-BE49-F238E27FC236}">
                <a16:creationId xmlns:a16="http://schemas.microsoft.com/office/drawing/2014/main" id="{9C634778-AD2B-4676-A89E-389FFC362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A9FC52-1976-4A9B-95D6-3F0D3E472190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8" name="Нижний колонтитул 17">
            <a:extLst>
              <a:ext uri="{FF2B5EF4-FFF2-40B4-BE49-F238E27FC236}">
                <a16:creationId xmlns:a16="http://schemas.microsoft.com/office/drawing/2014/main" id="{8BD11A98-F55E-45EC-84E7-319083182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9" name="Номер слайда 18">
            <a:extLst>
              <a:ext uri="{FF2B5EF4-FFF2-40B4-BE49-F238E27FC236}">
                <a16:creationId xmlns:a16="http://schemas.microsoft.com/office/drawing/2014/main" id="{10AC2772-2998-45E7-BDBF-E4E6CFB01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752E0EF0-26A0-45A6-9126-231D130EDE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441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1179193-09FF-48C8-9E2D-CE452C526F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38642" t="17640" r="18664" b="17640"/>
          <a:stretch/>
        </p:blipFill>
        <p:spPr>
          <a:xfrm>
            <a:off x="-13052" y="0"/>
            <a:ext cx="12205052" cy="685799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1D7AB0-4DD4-4401-AD72-B2296FD99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423464-9225-471B-A6C7-02002B2D4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DE905E-66C5-4153-8A3A-92B66A44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E8F142-EEF0-419D-890F-3CAA984255B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1F0B4D-F802-40B6-AD73-51F813C2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B2A431-2B68-4951-8F39-19EF07AC4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041CD53-0893-46B3-93F1-D74DC9B46064}"/>
              </a:ext>
            </a:extLst>
          </p:cNvPr>
          <p:cNvSpPr/>
          <p:nvPr userDrawn="1"/>
        </p:nvSpPr>
        <p:spPr>
          <a:xfrm>
            <a:off x="0" y="4583313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0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0C3A7633-36AE-4C2F-A5D0-452CCA100B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3398" y="3794210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60C5392-DBBD-4957-8481-09EEFC2DE205}"/>
              </a:ext>
            </a:extLst>
          </p:cNvPr>
          <p:cNvSpPr/>
          <p:nvPr userDrawn="1"/>
        </p:nvSpPr>
        <p:spPr>
          <a:xfrm>
            <a:off x="6731999" y="4583313"/>
            <a:ext cx="3204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75864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DA56164-1866-47C0-939D-20FF23EAF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700" y="945011"/>
            <a:ext cx="5600700" cy="5231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462CC38-0ED1-46E5-A4D9-ED16DFF7C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4602" y="945011"/>
            <a:ext cx="5600700" cy="52319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5B689D-9C1E-42FE-A566-566523376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58AE16-436B-46F3-A492-F42C4459A88B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891050-3047-4A41-A890-4C4EB72C3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9CBBD2-9690-4324-97CD-63894EF96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1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7C2CFFA4-4B7C-42D1-9F55-FC9D2DF61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F8A217DC-3D75-49C2-87AE-ED315E7B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0A6C9EF-5159-41B0-B2DB-E7AACBAABEB0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4CDB3CF-A227-452B-919F-9BE9CCBE7151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08F04E6D-864E-48DB-BECA-34C30E0AC9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65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8464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C62BA452-CA51-48FB-AA2A-50B8751D4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7575" y="949211"/>
            <a:ext cx="5760000" cy="823912"/>
          </a:xfr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3FB4BE-4798-4E32-8886-48E192D50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7575" y="1906942"/>
            <a:ext cx="5760000" cy="45314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44D1CA3-5CCF-4A86-9DBF-8863691D7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061" y="949211"/>
            <a:ext cx="5760000" cy="823912"/>
          </a:xfr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anchor="b"/>
          <a:lstStyle>
            <a:lvl1pPr marL="0" indent="0" algn="ctr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A24362C-F8DD-4F1E-B437-7A83DA9D0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062" y="1906942"/>
            <a:ext cx="5759999" cy="453147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126768-9778-4347-B6EF-7E3A6089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6ADD3D-F88F-4976-AB9E-D5997B047B5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1D048E3-CD59-4A57-9887-971A47FAB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A6E6DC7-27EA-4A2E-814E-838FE6A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2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EFBDB0CD-9A42-4FAC-A1DF-23EE1A474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3A5560E6-3D9E-4BA7-B3C0-83AB15DFD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917C964-93CD-4D80-94E3-4E0373433E08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F2ED400-3E1B-4B12-B496-7420600887C9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E67A84C-8955-4CCC-B024-E3CD7399ED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82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>
            <a:extLst>
              <a:ext uri="{FF2B5EF4-FFF2-40B4-BE49-F238E27FC236}">
                <a16:creationId xmlns:a16="http://schemas.microsoft.com/office/drawing/2014/main" id="{C04C8951-B214-4704-BF65-10511B2D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E17565-4B2B-4725-9B0A-51A411CB560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7BA562-4085-48B5-979A-318D97A05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D4B769D-4108-4FF8-94AC-83D1020C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8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089E6491-F601-4F10-88A5-EC0F7145B6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1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B67E47F1-19CE-40CF-BF37-51B932B9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2700"/>
            <a:ext cx="9448800" cy="825103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7C24FF7-DCB7-413D-80CA-972E48A7282C}"/>
              </a:ext>
            </a:extLst>
          </p:cNvPr>
          <p:cNvSpPr/>
          <p:nvPr userDrawn="1"/>
        </p:nvSpPr>
        <p:spPr>
          <a:xfrm>
            <a:off x="0" y="824707"/>
            <a:ext cx="6732000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B64E842-3481-472F-8EED-A96DE07C6094}"/>
              </a:ext>
            </a:extLst>
          </p:cNvPr>
          <p:cNvSpPr/>
          <p:nvPr userDrawn="1"/>
        </p:nvSpPr>
        <p:spPr>
          <a:xfrm>
            <a:off x="6731999" y="824707"/>
            <a:ext cx="3240000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35D601E-0844-4209-AAF9-82C77E2FA2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15066" r="-39657" b="27881"/>
          <a:stretch/>
        </p:blipFill>
        <p:spPr>
          <a:xfrm>
            <a:off x="-13052" y="812402"/>
            <a:ext cx="12205052" cy="60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64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9DD8C39-706B-4C36-AC27-0A9107248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C7B358-B436-4A60-9F9E-46E64F5CCC61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237E213-19C0-4F67-BCCF-0AE37F0A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363EB3-54AA-46B5-BFB9-CF1EFA1F0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FB65BD-BB32-4499-8CF0-63D5A3D37B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8887" t="-2966" r="-3126" b="4783"/>
          <a:stretch/>
        </p:blipFill>
        <p:spPr>
          <a:xfrm>
            <a:off x="-13052" y="0"/>
            <a:ext cx="12205052" cy="6857999"/>
          </a:xfrm>
          <a:prstGeom prst="rect">
            <a:avLst/>
          </a:prstGeom>
        </p:spPr>
      </p:pic>
      <p:pic>
        <p:nvPicPr>
          <p:cNvPr id="6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628BC23D-CD8D-472B-8CA1-BE2595E781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01" y="35604"/>
            <a:ext cx="2519398" cy="82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61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96C806B7-E285-4336-B881-BED13BFDFD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08155" t="-12664" r="52544" b="38875"/>
          <a:stretch/>
        </p:blipFill>
        <p:spPr>
          <a:xfrm>
            <a:off x="-13052" y="812006"/>
            <a:ext cx="12205052" cy="6028545"/>
          </a:xfrm>
          <a:prstGeom prst="rect">
            <a:avLst/>
          </a:prstGeom>
        </p:spPr>
      </p:pic>
      <p:pic>
        <p:nvPicPr>
          <p:cNvPr id="1026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EB1102B0-9B00-45A5-90DE-9E686E797D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179" y="17448"/>
            <a:ext cx="2497643" cy="81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F7192C-74F3-44B1-B6E0-B880A7F0D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7419973" cy="848007"/>
          </a:xfrm>
          <a:solidFill>
            <a:schemeClr val="bg2"/>
          </a:solidFill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C338953-7899-46B2-A2A7-999B62A22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19975" y="812007"/>
            <a:ext cx="4772025" cy="6045993"/>
          </a:xfrm>
          <a:solidFill>
            <a:schemeClr val="tx1">
              <a:alpha val="10000"/>
            </a:schemeClr>
          </a:solidFill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0F17C0-0070-4072-BE8D-A575102F96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2" y="6480572"/>
            <a:ext cx="27432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8EEFA8-A8F5-465A-9F4B-D1ABAE0FE60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085A84E3-F2D1-4315-A800-F2458C3F8D2C}"/>
              </a:ext>
            </a:extLst>
          </p:cNvPr>
          <p:cNvGrpSpPr/>
          <p:nvPr userDrawn="1"/>
        </p:nvGrpSpPr>
        <p:grpSpPr>
          <a:xfrm>
            <a:off x="1" y="812007"/>
            <a:ext cx="12192000" cy="36000"/>
            <a:chOff x="0" y="824707"/>
            <a:chExt cx="9468000" cy="720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2097EAC1-44AE-4689-AB30-5724F5521FDA}"/>
                </a:ext>
              </a:extLst>
            </p:cNvPr>
            <p:cNvSpPr/>
            <p:nvPr userDrawn="1"/>
          </p:nvSpPr>
          <p:spPr>
            <a:xfrm>
              <a:off x="0" y="824707"/>
              <a:ext cx="6732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BA01C561-A42D-45B3-A870-A79B2641F3EB}"/>
                </a:ext>
              </a:extLst>
            </p:cNvPr>
            <p:cNvSpPr/>
            <p:nvPr userDrawn="1"/>
          </p:nvSpPr>
          <p:spPr>
            <a:xfrm>
              <a:off x="6732000" y="824707"/>
              <a:ext cx="2736000" cy="72000"/>
            </a:xfrm>
            <a:prstGeom prst="rect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chemeClr val="accent2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endParaRPr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B3DD65-A3DE-4DA9-9CF9-26889AB62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48008"/>
            <a:ext cx="7419975" cy="558684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AD7192C-6970-4172-AEAD-85FBDE86B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066F7E-9151-4C72-81F8-9E5BDC74D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 dirty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41712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>
            <a:extLst>
              <a:ext uri="{FF2B5EF4-FFF2-40B4-BE49-F238E27FC236}">
                <a16:creationId xmlns:a16="http://schemas.microsoft.com/office/drawing/2014/main" id="{77F84B15-B1D5-493C-88BC-EDEA60ED67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97300" y="987425"/>
            <a:ext cx="8293100" cy="5299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F14CC9-4239-4EA5-BCCE-BE14D2BB5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11617" y="848007"/>
            <a:ext cx="3523164" cy="563859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4A5346-52A3-4921-809B-F5511C36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1601D5-447F-4FC0-9216-94BBD10DE234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83AA01-03EE-480D-B952-75C36C154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ED3330-AE0B-4558-A101-6D3CAD0C5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8" name="Picture 2" descr="Ð¤Ð¾Ð½Ð´ Ð¼ÐµÐ´Ð¸ÑÐ¸Ð½ÑÐºÐ¾Ð³Ð¾ ÑÑÑÐ°ÑÐ¾Ð²Ð°Ð½Ð¸Ñ">
            <a:extLst>
              <a:ext uri="{FF2B5EF4-FFF2-40B4-BE49-F238E27FC236}">
                <a16:creationId xmlns:a16="http://schemas.microsoft.com/office/drawing/2014/main" id="{5CF75948-FC51-42FB-9911-6A06F460FF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30148"/>
            <a:ext cx="2497643" cy="81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F04EE1C-725F-4910-B1FE-A56DB3371DB7}"/>
              </a:ext>
            </a:extLst>
          </p:cNvPr>
          <p:cNvSpPr txBox="1">
            <a:spLocks/>
          </p:cNvSpPr>
          <p:nvPr userDrawn="1"/>
        </p:nvSpPr>
        <p:spPr>
          <a:xfrm>
            <a:off x="3522658" y="0"/>
            <a:ext cx="8669342" cy="848007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Образец заголовка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Franklin Gothic Medium"/>
              <a:ea typeface="+mj-ea"/>
              <a:cs typeface="+mj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A38655A7-E5FC-47F2-B6B9-D6DD78BCF076}"/>
              </a:ext>
            </a:extLst>
          </p:cNvPr>
          <p:cNvSpPr/>
          <p:nvPr userDrawn="1"/>
        </p:nvSpPr>
        <p:spPr>
          <a:xfrm>
            <a:off x="3522658" y="812007"/>
            <a:ext cx="8668837" cy="3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05DD3C5-BF10-4C4C-8686-69A79EB785B3}"/>
              </a:ext>
            </a:extLst>
          </p:cNvPr>
          <p:cNvSpPr/>
          <p:nvPr userDrawn="1"/>
        </p:nvSpPr>
        <p:spPr>
          <a:xfrm>
            <a:off x="0" y="812007"/>
            <a:ext cx="3523163" cy="36000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73CB04F-CBF9-4A90-995C-D1BF705EE1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478" t="-536" r="-36" b="41087"/>
          <a:stretch/>
        </p:blipFill>
        <p:spPr>
          <a:xfrm rot="5400000">
            <a:off x="-1183594" y="2019983"/>
            <a:ext cx="6009994" cy="3666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5235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1BD6-1615-4016-8A08-36081368A24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1165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5F7-C5F3-4B16-A38A-13C8817F22EF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6500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0027-8E56-44F0-B440-CAD3F56A24B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5675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3509-79E3-4551-8E8E-80A4407513C7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1895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21F8-51F4-4F0D-8983-73B5D36A00EC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6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4998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0B36-D2B4-4DCB-ABE1-616DA778165C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826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52B3-4ACA-4DAF-BDF2-8B427C12EEC9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9618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CA85-9B49-4FD9-AFBF-21D050BA450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1579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24D7-6C46-4D5C-8183-257B23A9DA94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96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844E-0500-4DB4-A523-BDBE81AAF293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2570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9E52-B0ED-4763-AEAC-222C2C9F37FB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4072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 Narrow" panose="020B0606020202030204" pitchFamily="34" charset="0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6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82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4FAF-A067-45C2-8009-BC72FA7B5CB3}" type="datetimeFigureOut">
              <a:rPr lang="ru-RU" smtClean="0"/>
              <a:t>05.09.2019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9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3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6B183-B5E2-40FD-B20C-808BE8B171A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64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EE3038-D4F8-4210-AC52-C0BA2864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4F36B4-C1AA-4AA3-A4D0-7493FC5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F66EF-C4D9-4C36-9BC0-6F166BA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3A0497-C667-4F24-A3CA-15CD9E9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361517-602F-4793-994D-02666B6BC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1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BFFDEE-C434-4322-B6E4-5A44B71B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485"/>
            <a:ext cx="10515600" cy="825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F3623D-7001-4C25-A768-A39B58A9A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00700"/>
            <a:ext cx="10515600" cy="5076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956573-F587-4A73-8F22-738AF1C33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486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E2531D-CA51-4987-A09B-971EDD883B8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srgbClr val="212121">
                    <a:tint val="75000"/>
                  </a:srgbClr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05.09.2019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961F34-260E-4801-93CF-A9703DD9B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86724"/>
            <a:ext cx="670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srgbClr val="212121">
                  <a:tint val="75000"/>
                </a:srgbClr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92A079-9F85-4DF1-B859-421F66734E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867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 cap="none" spc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44B16B-2415-433A-AD2A-53AB704091BE}" type="slidenum">
              <a:rPr kumimoji="0" lang="ru-RU" sz="2000" b="1" i="0" u="none" strike="noStrike" kern="1200" cap="none" spc="0" normalizeH="0" baseline="0" noProof="0" smtClean="0">
                <a:ln w="6600">
                  <a:solidFill>
                    <a:srgbClr val="0E385E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2000" b="1" i="0" u="none" strike="noStrike" kern="1200" cap="none" spc="0" normalizeH="0" baseline="0" noProof="0">
              <a:ln w="6600">
                <a:solidFill>
                  <a:srgbClr val="0E385E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858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8983F-A6F1-4B53-B19B-84879355CD70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05.09.2019 14:37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34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V1500011511#z1" TargetMode="Externa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8F54985-5EA1-437C-8206-D1D84E0C98AC}"/>
              </a:ext>
            </a:extLst>
          </p:cNvPr>
          <p:cNvSpPr/>
          <p:nvPr/>
        </p:nvSpPr>
        <p:spPr>
          <a:xfrm>
            <a:off x="6489700" y="3817375"/>
            <a:ext cx="5702300" cy="920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BD05351-A6A4-4300-903F-AA6DF3D94D8A}"/>
              </a:ext>
            </a:extLst>
          </p:cNvPr>
          <p:cNvSpPr/>
          <p:nvPr/>
        </p:nvSpPr>
        <p:spPr>
          <a:xfrm>
            <a:off x="4387850" y="3817375"/>
            <a:ext cx="2101850" cy="920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3909736"/>
            <a:ext cx="3934691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Фонд</a:t>
            </a:r>
          </a:p>
          <a:p>
            <a:pPr marL="0" marR="0" lvl="2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all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социального медицинского страхования</a:t>
            </a:r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38787" y="6042804"/>
            <a:ext cx="3297382" cy="498765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г. </a:t>
            </a:r>
            <a:r>
              <a:rPr lang="ru-RU" sz="1400" b="1" dirty="0" err="1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Костанай</a:t>
            </a:r>
            <a:endParaRPr lang="ru-RU" sz="1400" b="1" dirty="0">
              <a:solidFill>
                <a:srgbClr val="002060"/>
              </a:solidFill>
              <a:latin typeface="Arial Narrow" panose="020B0606020202030204" pitchFamily="34" charset="0"/>
              <a:ea typeface="+mj-ea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rPr>
              <a:t> сентябрь 2019 года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387850" y="1878383"/>
            <a:ext cx="90055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Пакеты</a:t>
            </a:r>
            <a:br>
              <a:rPr lang="en-US" sz="48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48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ГОБМП и ОСМС в 2020 году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94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95BE16ED-F9C4-4702-8DE2-B971B276BC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8672774"/>
              </p:ext>
            </p:extLst>
          </p:nvPr>
        </p:nvGraphicFramePr>
        <p:xfrm>
          <a:off x="1096065" y="4920573"/>
          <a:ext cx="4256863" cy="1953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30519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45603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529050" y="163119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46323" y="1028204"/>
            <a:ext cx="532681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Нагрузка на 1-го ВОП – не более 1700 человек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Объем финансирования ПМСП – не менее 40% от общего объема финансирования ГОБМП и ОСМС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Доля впервые выявленных заболеваний при профилактических медицинских осмотрах – не менее 10% (повышение качества проведения профосмотров);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Охват патронажными посещениями новорожденных в первые 3 суток после выписки из роддома – 100%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Внедрение ПУЗ – не менее 60% от подлежащих динамическому наблюдению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Охват пренатальным скринингом – 100%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Охват профосмотрами и вакцинацией школьников –100%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АЛО после трансплантации органов – 100%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Обеспечение специализированными лечебными продуктами больных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фенилкетонурией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– 100%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Охват реабилитацией 3 этапа на уровне ПМСП – 100% (согласно стандартам)</a:t>
            </a:r>
          </a:p>
          <a:p>
            <a:pPr marL="285750" indent="-285750" algn="just" fontAlgn="base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Охват паллиативной помощью лиц, нуждающихся в паллиативной помощи, на уровне ПМСП – не менее 90%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189" y="917276"/>
            <a:ext cx="64068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Оплата за оказание амбулаторно – поликлинической помощи (включая ПМСП) прикрепленному населению -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комплексному подушевому нормативу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который включает: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комплекса амбулаторно-поликлинических услуг прикрепленному населению в формах ПМСП и КДП;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стимулирование работников организации ПМСП за достигнутые индикаторы конечного результата деятельности субъектов ПМСП в порядке, определенном приказом МЗ РК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8536" y="538997"/>
            <a:ext cx="6229265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 И ИХ ОПЛАТА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98508BC-BDAD-4679-A08B-07855339248B}"/>
              </a:ext>
            </a:extLst>
          </p:cNvPr>
          <p:cNvSpPr/>
          <p:nvPr/>
        </p:nvSpPr>
        <p:spPr>
          <a:xfrm>
            <a:off x="6815678" y="538997"/>
            <a:ext cx="521031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 К ОРГАНИЗАЦИИ МЕДПОМОЩИ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695E95C-68F2-4183-912A-D236254729CE}"/>
              </a:ext>
            </a:extLst>
          </p:cNvPr>
          <p:cNvSpPr/>
          <p:nvPr/>
        </p:nvSpPr>
        <p:spPr>
          <a:xfrm>
            <a:off x="266160" y="3595333"/>
            <a:ext cx="6138202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7" name="Shape 16">
            <a:extLst/>
          </p:cNvPr>
          <p:cNvSpPr/>
          <p:nvPr/>
        </p:nvSpPr>
        <p:spPr>
          <a:xfrm rot="1687793">
            <a:off x="2783669" y="4639622"/>
            <a:ext cx="881656" cy="1004405"/>
          </a:xfrm>
          <a:prstGeom prst="swooshArrow">
            <a:avLst>
              <a:gd name="adj1" fmla="val 27520"/>
              <a:gd name="adj2" fmla="val 2653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8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2263753" y="4677961"/>
            <a:ext cx="978408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16%</a:t>
            </a:r>
          </a:p>
        </p:txBody>
      </p:sp>
      <p:sp>
        <p:nvSpPr>
          <p:cNvPr id="19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880918" y="4716773"/>
            <a:ext cx="1508285" cy="285259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95747" y="4216756"/>
            <a:ext cx="43348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Первичная медико-санитарная помощь</a:t>
            </a:r>
          </a:p>
        </p:txBody>
      </p:sp>
    </p:spTree>
    <p:extLst>
      <p:ext uri="{BB962C8B-B14F-4D97-AF65-F5344CB8AC3E}">
        <p14:creationId xmlns:p14="http://schemas.microsoft.com/office/powerpoint/2010/main" val="1740172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D7925CE5-FCCE-4B00-BB2F-3049AB5F25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7619067"/>
              </p:ext>
            </p:extLst>
          </p:nvPr>
        </p:nvGraphicFramePr>
        <p:xfrm>
          <a:off x="6588205" y="4643737"/>
          <a:ext cx="4612476" cy="2174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Заголовок 11"/>
          <p:cNvSpPr txBox="1">
            <a:spLocks/>
          </p:cNvSpPr>
          <p:nvPr/>
        </p:nvSpPr>
        <p:spPr>
          <a:xfrm>
            <a:off x="80526" y="119557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6333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73668" y="1173041"/>
            <a:ext cx="624155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 В ОСМС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82" y="1610126"/>
            <a:ext cx="54443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в ГОБМП 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медико-социальная помощь лицам, страдающим социально значимыми заболеваниями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 и консультации профильных специалистов лиц с хроническими заболеваниями, подлежащими динамическому наблюдению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услуги, в том числе лабораторная диагностика, по перечню, утвержденному уполномоченным органом (приложение 2 приказа №626)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76782" y="1176316"/>
            <a:ext cx="5444372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 В ГОБМП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335088-1305-4BA8-9D8E-6B583F765C13}"/>
              </a:ext>
            </a:extLst>
          </p:cNvPr>
          <p:cNvSpPr txBox="1"/>
          <p:nvPr/>
        </p:nvSpPr>
        <p:spPr>
          <a:xfrm>
            <a:off x="233040" y="541676"/>
            <a:ext cx="11886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ПОРЯДОК ОКАЗАНИЯ И ПЕРЕЧНИ УСЛУГ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определены приказом МЗСР РК от 28 июля 2015 года № 626</a:t>
            </a:r>
            <a:br>
              <a:rPr lang="ru-RU" dirty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 Narrow" pitchFamily="34" charset="0"/>
              </a:rPr>
              <a:t>«Об утверждении Правил оказания консультативно-диагностической помощи»</a:t>
            </a:r>
            <a:endParaRPr lang="x-none" dirty="0">
              <a:solidFill>
                <a:schemeClr val="accent4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BA7EB3-81F8-45E7-A9DA-9F6D304E343E}"/>
              </a:ext>
            </a:extLst>
          </p:cNvPr>
          <p:cNvSpPr txBox="1"/>
          <p:nvPr/>
        </p:nvSpPr>
        <p:spPr>
          <a:xfrm>
            <a:off x="5773668" y="1590798"/>
            <a:ext cx="6241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в ОСМС 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детей и взрослых в установленном порядке и с периодичностью;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прием и консультации профильными специалистами лиц с заболеваниями, не подлежащими динамическому наблюдению в рамках гарантированного объема бесплатной медицинской помощи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экстренной и плановой стоматологической помощи отдельным категориям населения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перечню, определяемому уполномоченным органом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001596E4-A83A-4830-97F3-E17FF0E16354}"/>
              </a:ext>
            </a:extLst>
          </p:cNvPr>
          <p:cNvSpPr/>
          <p:nvPr/>
        </p:nvSpPr>
        <p:spPr>
          <a:xfrm>
            <a:off x="201751" y="3978096"/>
            <a:ext cx="541940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 К ОРГАНИЗАЦИИ МЕДПОМОЩИ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7FBA8FB-CBE4-43E7-8704-A3CCD391C3B5}"/>
              </a:ext>
            </a:extLst>
          </p:cNvPr>
          <p:cNvSpPr txBox="1"/>
          <p:nvPr/>
        </p:nvSpPr>
        <p:spPr>
          <a:xfrm>
            <a:off x="150764" y="4445639"/>
            <a:ext cx="54703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1.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Среднее время ожидания приема к узким специалистам и диагностическим услугам – не более 14 дней в плановом порядке</a:t>
            </a: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2. Среднее время ожидания оказания дорогостоящих диагностических услуг – не более 30 дней, не более 15 дней для онкологических больных</a:t>
            </a: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3. Доступность востребованных видов услуг социально-значимым слоям населения (многодетным матерям, инвалидам), в том числе дорогостоящие и стоматологические услуги (анкетирование, СМС – уведомления, обзвон)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DCAB1F67-197D-44FB-BC70-4278F292322E}"/>
              </a:ext>
            </a:extLst>
          </p:cNvPr>
          <p:cNvSpPr/>
          <p:nvPr/>
        </p:nvSpPr>
        <p:spPr>
          <a:xfrm>
            <a:off x="5773668" y="3979375"/>
            <a:ext cx="6241550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21" name="Shape 20">
            <a:extLst/>
          </p:cNvPr>
          <p:cNvSpPr/>
          <p:nvPr/>
        </p:nvSpPr>
        <p:spPr>
          <a:xfrm>
            <a:off x="8258476" y="4965841"/>
            <a:ext cx="1225777" cy="1252079"/>
          </a:xfrm>
          <a:prstGeom prst="swooshArrow">
            <a:avLst>
              <a:gd name="adj1" fmla="val 27520"/>
              <a:gd name="adj2" fmla="val 2653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22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8027153" y="4819209"/>
            <a:ext cx="978408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447%</a:t>
            </a:r>
          </a:p>
        </p:txBody>
      </p:sp>
      <p:sp>
        <p:nvSpPr>
          <p:cNvPr id="23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6494820" y="4643737"/>
            <a:ext cx="1550485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696477" y="4280255"/>
            <a:ext cx="4649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</a:t>
            </a:r>
          </a:p>
        </p:txBody>
      </p:sp>
    </p:spTree>
    <p:extLst>
      <p:ext uri="{BB962C8B-B14F-4D97-AF65-F5344CB8AC3E}">
        <p14:creationId xmlns:p14="http://schemas.microsoft.com/office/powerpoint/2010/main" val="417910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B6901B19-D86B-4B1D-AB96-9844186252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147861"/>
              </p:ext>
            </p:extLst>
          </p:nvPr>
        </p:nvGraphicFramePr>
        <p:xfrm>
          <a:off x="6883924" y="4261520"/>
          <a:ext cx="4612476" cy="226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9828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8090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81222" y="1400657"/>
            <a:ext cx="5740377" cy="197069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Стационарозамещающая медицинская помощь в ГОБМП:</a:t>
            </a:r>
          </a:p>
          <a:p>
            <a:pPr marL="342900" indent="-342900" algn="just">
              <a:buAutoNum type="arabicParenR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социально значимых заболеваний;</a:t>
            </a:r>
          </a:p>
          <a:p>
            <a:pPr marL="342900" indent="-342900" algn="just">
              <a:buAutoNum type="arabicParenR"/>
            </a:pPr>
            <a:endParaRPr lang="ru-RU" sz="1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2) лечение хронических заболеваний, подлежащих динамическому наблюдению;</a:t>
            </a:r>
          </a:p>
          <a:p>
            <a:pPr algn="just"/>
            <a:endParaRPr lang="ru-RU" sz="1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3) проведения лечебно-диагностических мероприятий в приемном отделении стационара до установления диагноза, не требующего лечения в условиях круглосуточного стационара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491" y="969166"/>
            <a:ext cx="5871842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 В ГОБМП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18504" y="1478908"/>
            <a:ext cx="56265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Стационарозамещающая медицинская помощь в ОСМС:</a:t>
            </a:r>
          </a:p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стационарозамещающая помощь, за исключением случаев лечения заболеваний в рамках ГОБМП, по направлению специалиста первичной медико-санитарной помощи или медицинской организации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14AADE2-3F16-423D-B702-1EBDDD5A2D4C}"/>
              </a:ext>
            </a:extLst>
          </p:cNvPr>
          <p:cNvSpPr/>
          <p:nvPr/>
        </p:nvSpPr>
        <p:spPr>
          <a:xfrm>
            <a:off x="6278090" y="969166"/>
            <a:ext cx="579841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 В ОСМС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7E86B91-8C98-424F-BDB5-F7FF4BB952F3}"/>
              </a:ext>
            </a:extLst>
          </p:cNvPr>
          <p:cNvSpPr/>
          <p:nvPr/>
        </p:nvSpPr>
        <p:spPr>
          <a:xfrm>
            <a:off x="115491" y="3497434"/>
            <a:ext cx="587184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ИЗМЕНЕНИЯ В СТАНДАРТЕ ОКАЗАНИЯ ПОМОЩИ И ОПЛАТЕ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99B0CC0A-BE3B-4960-9770-F2868C5799E6}"/>
              </a:ext>
            </a:extLst>
          </p:cNvPr>
          <p:cNvSpPr txBox="1">
            <a:spLocks/>
          </p:cNvSpPr>
          <p:nvPr/>
        </p:nvSpPr>
        <p:spPr>
          <a:xfrm>
            <a:off x="115491" y="3962987"/>
            <a:ext cx="5871841" cy="2358782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Ограничение перечня заболеваний и операций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для лечения в ДС (утверждены перечни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заболеваний и операций для преимущественного лечения в ДС), в том числе: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условиях ДС при АПО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условиях ДС при круглосуточных стационарах (лечение, требующее предоперационной подготовки и реанимационной поддержки)</a:t>
            </a:r>
          </a:p>
          <a:p>
            <a:pPr marL="342900" indent="-342900" algn="just">
              <a:buAutoNum type="arabicPeriod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условиях села</a:t>
            </a:r>
          </a:p>
          <a:p>
            <a:pPr algn="just"/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Номер слайда 6">
            <a:extLst>
              <a:ext uri="{FF2B5EF4-FFF2-40B4-BE49-F238E27FC236}">
                <a16:creationId xmlns:a16="http://schemas.microsoft.com/office/drawing/2014/main" id="{82A3734D-1EB4-4FA1-899E-8F011E53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75393FE-0ECB-474E-A8F5-25B35532A6FE}"/>
              </a:ext>
            </a:extLst>
          </p:cNvPr>
          <p:cNvSpPr/>
          <p:nvPr/>
        </p:nvSpPr>
        <p:spPr>
          <a:xfrm>
            <a:off x="6322421" y="3500033"/>
            <a:ext cx="5735482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7" name="Shape 16">
            <a:extLst/>
          </p:cNvPr>
          <p:cNvSpPr/>
          <p:nvPr/>
        </p:nvSpPr>
        <p:spPr>
          <a:xfrm rot="767826">
            <a:off x="8823999" y="4509412"/>
            <a:ext cx="890274" cy="1198752"/>
          </a:xfrm>
          <a:prstGeom prst="swooshArrow">
            <a:avLst>
              <a:gd name="adj1" fmla="val 27520"/>
              <a:gd name="adj2" fmla="val 2653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18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8327517" y="4527138"/>
            <a:ext cx="978408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93%</a:t>
            </a:r>
          </a:p>
        </p:txBody>
      </p:sp>
      <p:sp>
        <p:nvSpPr>
          <p:cNvPr id="19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6816068" y="4307817"/>
            <a:ext cx="1550485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637212" y="3861410"/>
            <a:ext cx="52325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Стационарозамещающая медицинская помощь </a:t>
            </a:r>
          </a:p>
        </p:txBody>
      </p:sp>
    </p:spTree>
    <p:extLst>
      <p:ext uri="{BB962C8B-B14F-4D97-AF65-F5344CB8AC3E}">
        <p14:creationId xmlns:p14="http://schemas.microsoft.com/office/powerpoint/2010/main" val="315462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E67AD7BC-88D0-4005-A280-4D0D228735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0429968"/>
              </p:ext>
            </p:extLst>
          </p:nvPr>
        </p:nvGraphicFramePr>
        <p:xfrm>
          <a:off x="6963797" y="2816023"/>
          <a:ext cx="4612476" cy="2498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Заголовок 11"/>
          <p:cNvSpPr txBox="1">
            <a:spLocks/>
          </p:cNvSpPr>
          <p:nvPr/>
        </p:nvSpPr>
        <p:spPr>
          <a:xfrm>
            <a:off x="63728" y="130776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ПОМОЩЬ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0" y="5298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85847" y="798428"/>
            <a:ext cx="613045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5848" y="4690230"/>
            <a:ext cx="613045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54586" y="2646305"/>
            <a:ext cx="49158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169" y="1217730"/>
            <a:ext cx="6372463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Экстренная госпитализация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показаниям для всех граждан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основных хронических заболеваний,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подлежащих динамическому наблюдению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заболевания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инфекционных заболеваний и заболеваний, представляющих опасность для окружающих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по перечню, определяемому уполномоченным органом;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Подготовка трупа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к изъятию органов и (или) тканей, изъятие, консервация, заготовка, хранение, транспортировка ткани (части ткани) и (или) органов (части органов)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целью трансплантации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тканей (части ткани) или органов (части органов).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5848" y="5109532"/>
            <a:ext cx="6130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Плановая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стационарная помощь, за исключением случаев лечения заболеваний в рамках ГОБМП, по направлению специалиста ПМСП или медицинской организации в рамках планируемого количества случаев госпитализации</a:t>
            </a:r>
            <a:endParaRPr lang="ru-RU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96539B12-F46A-455B-A8F7-D3987C35F3FB}"/>
              </a:ext>
            </a:extLst>
          </p:cNvPr>
          <p:cNvSpPr/>
          <p:nvPr/>
        </p:nvSpPr>
        <p:spPr>
          <a:xfrm>
            <a:off x="6669683" y="810482"/>
            <a:ext cx="5200705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8461689" y="2808340"/>
            <a:ext cx="978408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6%</a:t>
            </a: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6911204" y="2646305"/>
            <a:ext cx="1550485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994477" y="1971841"/>
            <a:ext cx="258596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Стационарная помощь</a:t>
            </a:r>
          </a:p>
        </p:txBody>
      </p:sp>
      <p:sp>
        <p:nvSpPr>
          <p:cNvPr id="20" name="Shape 19">
            <a:extLst/>
          </p:cNvPr>
          <p:cNvSpPr/>
          <p:nvPr/>
        </p:nvSpPr>
        <p:spPr>
          <a:xfrm rot="1586376">
            <a:off x="8936129" y="2859692"/>
            <a:ext cx="1007936" cy="957072"/>
          </a:xfrm>
          <a:prstGeom prst="swooshArrow">
            <a:avLst>
              <a:gd name="adj1" fmla="val 27520"/>
              <a:gd name="adj2" fmla="val 2653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20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>
            <a:extLst>
              <a:ext uri="{FF2B5EF4-FFF2-40B4-BE49-F238E27FC236}">
                <a16:creationId xmlns:a16="http://schemas.microsoft.com/office/drawing/2014/main" id="{52AF496C-E2C0-417C-961D-4A3569C3D9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0228921"/>
              </p:ext>
            </p:extLst>
          </p:nvPr>
        </p:nvGraphicFramePr>
        <p:xfrm>
          <a:off x="6862408" y="4130784"/>
          <a:ext cx="4612476" cy="226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68970" y="1249749"/>
            <a:ext cx="5757510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ПЕРЕЧЕНЬ ГОБМП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84739" y="1257406"/>
            <a:ext cx="549869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Разработан проект внесения изменений и дополнений в приказ МЗ РК от 27 декабря 2013 года </a:t>
            </a:r>
            <a:br>
              <a:rPr lang="ru-RU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№ 759 «Об утверждении стандарта организации оказания медицинской реабилитации населению РК»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4766" y="1735989"/>
            <a:ext cx="54186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Восстановительное лечение и медицинская реабилитация в ОСМС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– по перечню заболеваний (состояний), определяемых уполномоченным органом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6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 И ОСМС - МЕДИЦИНСКАЯ РЕАБИЛИТАЦИЯ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8970" y="1742939"/>
            <a:ext cx="5711083" cy="890205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fontAlgn="b">
              <a:defRPr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Восстановительное лечение и медицинская реабилитация в ГОБМП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– для больных туберкулезом и перенесших туберкулез </a:t>
            </a:r>
          </a:p>
          <a:p>
            <a:pPr lvl="0" algn="l" fontAlgn="b"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7" name="Номер слайда 6">
            <a:extLst>
              <a:ext uri="{FF2B5EF4-FFF2-40B4-BE49-F238E27FC236}">
                <a16:creationId xmlns:a16="http://schemas.microsoft.com/office/drawing/2014/main" id="{31242A00-3089-46FC-A4FA-6F9C7660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9618777-4278-4A17-A63C-8A00A46319F6}"/>
              </a:ext>
            </a:extLst>
          </p:cNvPr>
          <p:cNvSpPr/>
          <p:nvPr/>
        </p:nvSpPr>
        <p:spPr>
          <a:xfrm>
            <a:off x="6384739" y="3056663"/>
            <a:ext cx="5425238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C9C97C11-28FF-4568-99F3-C2F3C9A303AC}"/>
              </a:ext>
            </a:extLst>
          </p:cNvPr>
          <p:cNvSpPr/>
          <p:nvPr/>
        </p:nvSpPr>
        <p:spPr>
          <a:xfrm>
            <a:off x="368970" y="3061440"/>
            <a:ext cx="5757510" cy="369332"/>
          </a:xfrm>
          <a:prstGeom prst="rect">
            <a:avLst/>
          </a:prstGeom>
          <a:solidFill>
            <a:srgbClr val="1F4E79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ТРЕБОВАНИЯ К ОРГАНИЗАЦИИ МЕДПОМОЩИ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F2453D-44B0-4C81-814A-245AFF3D901C}"/>
              </a:ext>
            </a:extLst>
          </p:cNvPr>
          <p:cNvSpPr txBox="1"/>
          <p:nvPr/>
        </p:nvSpPr>
        <p:spPr>
          <a:xfrm>
            <a:off x="401686" y="3722926"/>
            <a:ext cx="566142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Arial Narrow" pitchFamily="34" charset="0"/>
              </a:rPr>
              <a:t>1. Оценка готовности сети медицинских организаций к расширенному объему реабилитационной помощи </a:t>
            </a:r>
            <a:r>
              <a:rPr lang="ru-RU" sz="1500" dirty="0">
                <a:latin typeface="Arial Narrow" pitchFamily="34" charset="0"/>
              </a:rPr>
              <a:t>(открытие отделений/коек реабилитации при многопрофильных больницах (областная, городская и межрайонная),  в районной больнице, формирование мультидисциплинарных команд)</a:t>
            </a:r>
          </a:p>
          <a:p>
            <a:pPr algn="just"/>
            <a:r>
              <a:rPr lang="ru-RU" sz="1600" dirty="0">
                <a:latin typeface="Arial Narrow" pitchFamily="34" charset="0"/>
              </a:rPr>
              <a:t>2. Ведение учета лиц, нуждающихся в восстановительном лечении и медицинской реабилитации</a:t>
            </a:r>
            <a:r>
              <a:rPr lang="en-US" sz="1600" dirty="0"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ВОП</a:t>
            </a:r>
          </a:p>
          <a:p>
            <a:pPr algn="just"/>
            <a:r>
              <a:rPr lang="ru-RU" sz="1600" dirty="0">
                <a:latin typeface="Arial Narrow" pitchFamily="34" charset="0"/>
              </a:rPr>
              <a:t>3. Контроль соблюдения этапности медицинской реабилитации</a:t>
            </a:r>
            <a:endParaRPr lang="aa-ET" sz="1500" dirty="0"/>
          </a:p>
        </p:txBody>
      </p:sp>
      <p:sp>
        <p:nvSpPr>
          <p:cNvPr id="21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6822591" y="4130784"/>
            <a:ext cx="1550485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7568594" y="3556768"/>
            <a:ext cx="31309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Медицинская реабилитация</a:t>
            </a:r>
          </a:p>
        </p:txBody>
      </p:sp>
    </p:spTree>
    <p:extLst>
      <p:ext uri="{BB962C8B-B14F-4D97-AF65-F5344CB8AC3E}">
        <p14:creationId xmlns:p14="http://schemas.microsoft.com/office/powerpoint/2010/main" val="898222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7453" y="129037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ПАТОЛОГОАНАТОМИЧЕСКАЯ ДИАГНОСТИКА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02815" y="5637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26780" y="2022872"/>
            <a:ext cx="5518208" cy="15793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Патологоанатомические вскрытия;</a:t>
            </a:r>
          </a:p>
          <a:p>
            <a:pPr lvl="0" algn="l" fontAlgn="b"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Патологоанатомическая диагностика при: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хронических заболеваниях, подлежащих динамическому наблюдению, социально значимых заболеваниях;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инфекционных заболеваниях и заболеваниях, представляющих опасность для окружающих.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26780" y="1209774"/>
            <a:ext cx="5716595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18198" y="4545712"/>
            <a:ext cx="572517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6600" y="9546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6651B3C-5B4E-4CFB-A095-87006796E524}"/>
              </a:ext>
            </a:extLst>
          </p:cNvPr>
          <p:cNvSpPr txBox="1"/>
          <p:nvPr/>
        </p:nvSpPr>
        <p:spPr>
          <a:xfrm>
            <a:off x="184279" y="592559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: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Arial Narrow" panose="020B0606020202030204" pitchFamily="34" charset="0"/>
              </a:rPr>
              <a:t>по тарифу за услугу </a:t>
            </a:r>
            <a:endParaRPr lang="x-none" dirty="0">
              <a:solidFill>
                <a:schemeClr val="accent4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6780" y="5222575"/>
            <a:ext cx="5393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Патологоанатомическая диагностика заболеваний, не входящих в ГОБМП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092631C-1E27-4DE4-B48C-E7F60F7D0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6674424"/>
              </p:ext>
            </p:extLst>
          </p:nvPr>
        </p:nvGraphicFramePr>
        <p:xfrm>
          <a:off x="6972301" y="3415190"/>
          <a:ext cx="4612476" cy="226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9445E375-0A02-4E9D-ABEF-257617E00250}"/>
              </a:ext>
            </a:extLst>
          </p:cNvPr>
          <p:cNvSpPr/>
          <p:nvPr/>
        </p:nvSpPr>
        <p:spPr>
          <a:xfrm>
            <a:off x="6367800" y="1204997"/>
            <a:ext cx="5639921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45583" y="2177641"/>
            <a:ext cx="4288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rPr>
              <a:t>Услуги патолого-анатомического бюро</a:t>
            </a:r>
          </a:p>
        </p:txBody>
      </p:sp>
      <p:sp>
        <p:nvSpPr>
          <p:cNvPr id="16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8287069" y="3395322"/>
            <a:ext cx="978408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19%</a:t>
            </a: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6898870" y="3377201"/>
            <a:ext cx="1550485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</p:spTree>
    <p:extLst>
      <p:ext uri="{BB962C8B-B14F-4D97-AF65-F5344CB8AC3E}">
        <p14:creationId xmlns:p14="http://schemas.microsoft.com/office/powerpoint/2010/main" val="4117921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-14955" y="425795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ОБЕСПЕЧЕНИЕ ЛЕКАРСТВЕННЫМИ СРЕДСТВАМИ, МЕДИЦИНСКИМИ ИЗДЕЛИЯМИ, СПЕЦИАЛИЗИРОВАННЫМИ ЛЕЧЕБНЫМИ ПРОДУКТАМИ НА АМБУЛАТОРНОМ УРОВНЕ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08773" y="1900442"/>
            <a:ext cx="5735782" cy="1529200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первичной медико-социальной помощи - в соответствии с утверждаемым перечнем лекарственных средств, изделий медицинского назначения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(состояниями).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81608" y="2000356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9949" y="1191212"/>
            <a:ext cx="595749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367540" y="1190178"/>
            <a:ext cx="557233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7447" y="1846952"/>
            <a:ext cx="56080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при оказании амбулаторно-поликлинической помощи - в соответствии с утверждаемым уполномоченным органом перечнем ЛС, МИ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 (сверх ГОБМП)</a:t>
            </a:r>
            <a:endParaRPr lang="ru-RU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93D3B-BFC1-48EA-BA14-95FE55E7F007}"/>
              </a:ext>
            </a:extLst>
          </p:cNvPr>
          <p:cNvSpPr txBox="1"/>
          <p:nvPr/>
        </p:nvSpPr>
        <p:spPr>
          <a:xfrm>
            <a:off x="222210" y="3854516"/>
            <a:ext cx="117176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НАПРАВЛЕНИЯ СОВЕРШЕНСТВОВАНИЯ ПЕРЕЧНЯ АЛО (рекомендации МЗ РК):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- полное обеспечение ЛС и МИ с учетом клинических протоколов лечения заболеваний, предусмотренных в действующем приказе МЗ РК №666;</a:t>
            </a:r>
            <a:endParaRPr lang="x-none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расширение перечня заболеваний и лекарственных средств с учетом влияния на снижение инвалидности, смертности,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хронизации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для взрослых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полное обеспечение детей</a:t>
            </a:r>
            <a:endParaRPr lang="x-none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Номер слайда 6">
            <a:extLst>
              <a:ext uri="{FF2B5EF4-FFF2-40B4-BE49-F238E27FC236}">
                <a16:creationId xmlns:a16="http://schemas.microsoft.com/office/drawing/2014/main" id="{68F6943F-57D3-407F-A6DD-0317146F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354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721" y="2642961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itchFamily="34" charset="0"/>
              </a:rPr>
              <a:t>БЛАГОДАРЮ ЗА 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16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mertayev-ak\Desktop\a1af21c60e8e9ca83045e7ab5f558762-s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57" y="1259266"/>
            <a:ext cx="3914678" cy="248559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84778" y="114163"/>
            <a:ext cx="11693182" cy="685132"/>
          </a:xfrm>
          <a:prstGeom prst="rect">
            <a:avLst/>
          </a:prstGeom>
        </p:spPr>
        <p:txBody>
          <a:bodyPr vert="horz" lIns="91419" tIns="45709" rIns="91419" bIns="45709" rtlCol="0" anchor="ctr">
            <a:no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Послание Президента Республики Казахстан Н. Назарбаева </a:t>
            </a:r>
          </a:p>
          <a:p>
            <a:pPr marL="0" marR="0" lvl="0" indent="0" algn="ctr" defTabSz="914217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народу Казахстана, 10 января 2018 г.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7546E16E-5DA0-4FE0-A935-63F65D15E62D}"/>
              </a:ext>
            </a:extLst>
          </p:cNvPr>
          <p:cNvSpPr txBox="1">
            <a:spLocks/>
          </p:cNvSpPr>
          <p:nvPr/>
        </p:nvSpPr>
        <p:spPr>
          <a:xfrm>
            <a:off x="4763399" y="1473112"/>
            <a:ext cx="7159557" cy="2236224"/>
          </a:xfrm>
          <a:prstGeom prst="rect">
            <a:avLst/>
          </a:prstGeom>
        </p:spPr>
        <p:txBody>
          <a:bodyPr vert="horz" lIns="91419" tIns="45709" rIns="91419" bIns="45709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3508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«… Нужно разработать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новую модель гарантированного объема бесплатной медицинской помощи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(ГОБМП), определив четкие границы обязательств государства.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j-ea"/>
              <a:cs typeface="+mj-cs"/>
            </a:endParaRPr>
          </a:p>
          <a:p>
            <a:pPr marL="0" marR="0" lvl="0" indent="35083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Услуги,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не гарантированные государством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, население сможет получать,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став участником ОСМС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j-ea"/>
                <a:cs typeface="+mj-cs"/>
              </a:rPr>
              <a:t>или через добровольное медицинское страхование.»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j-ea"/>
              <a:cs typeface="+mj-cs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11657" y="6431093"/>
            <a:ext cx="284377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B27D7317-ADAD-4B7C-89B8-5D46EDF9B19F}"/>
              </a:ext>
            </a:extLst>
          </p:cNvPr>
          <p:cNvSpPr/>
          <p:nvPr/>
        </p:nvSpPr>
        <p:spPr>
          <a:xfrm>
            <a:off x="1468082" y="5019924"/>
            <a:ext cx="10454874" cy="120032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Цели устойчивого развития ООН (цель 3.8)*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 Narrow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Обеспечить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всеобщий охват услугами здравоохранения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, в том числе защиту от финансовых рисков, доступ к качественным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основным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медико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-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санитарным услугам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и доступ к безопасным, эффективным, качественным и недорогим основным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лекарственным средствам и вакцинам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 для всех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816351-68E6-422C-B364-2030991798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4" y="5019924"/>
            <a:ext cx="1022538" cy="1200329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41363177-001F-48DE-9A78-B1355D3837EE}"/>
              </a:ext>
            </a:extLst>
          </p:cNvPr>
          <p:cNvSpPr txBox="1">
            <a:spLocks/>
          </p:cNvSpPr>
          <p:nvPr/>
        </p:nvSpPr>
        <p:spPr>
          <a:xfrm>
            <a:off x="335580" y="4035543"/>
            <a:ext cx="11693182" cy="697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151063" marR="0" lvl="0" indent="-215106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charset="0"/>
              </a:rPr>
              <a:t>Глобальный тренд: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Arial" charset="0"/>
              </a:rPr>
              <a:t>обеспечение всеобщего охвата медицинской помощью и управление хроническими неинфекционными заболеваниями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21CB75-33F7-4636-BF3B-B3D53095C171}"/>
              </a:ext>
            </a:extLst>
          </p:cNvPr>
          <p:cNvSpPr txBox="1"/>
          <p:nvPr/>
        </p:nvSpPr>
        <p:spPr>
          <a:xfrm>
            <a:off x="133576" y="6368792"/>
            <a:ext cx="11420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*Резолюция, принятая Генеральной Ассамблеей 25 сентября 2015 года на 70/1 «Преобразование нашего мира: Повестка дня в области устойчивого развития на период до 2030 года»</a:t>
            </a:r>
            <a:endParaRPr kumimoji="0" lang="x-none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335580" y="874367"/>
            <a:ext cx="1134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6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Диаграмма 4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672446" y="3806933"/>
          <a:ext cx="5497355" cy="3168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36BEAA7-CEC2-426A-804E-B144D689F07A}"/>
              </a:ext>
            </a:extLst>
          </p:cNvPr>
          <p:cNvSpPr/>
          <p:nvPr/>
        </p:nvSpPr>
        <p:spPr>
          <a:xfrm>
            <a:off x="313060" y="22011"/>
            <a:ext cx="11005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Предпосылки внедрения новой модели ГОБМП и пакета ОСМС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9FFE77-116B-4DFB-BBFC-B6BBF8C4A1AB}"/>
              </a:ext>
            </a:extLst>
          </p:cNvPr>
          <p:cNvSpPr/>
          <p:nvPr/>
        </p:nvSpPr>
        <p:spPr>
          <a:xfrm>
            <a:off x="462987" y="513900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BD7649-50AA-48C0-A95C-ABFDABB6745A}"/>
              </a:ext>
            </a:extLst>
          </p:cNvPr>
          <p:cNvSpPr txBox="1"/>
          <p:nvPr/>
        </p:nvSpPr>
        <p:spPr>
          <a:xfrm>
            <a:off x="313060" y="673448"/>
            <a:ext cx="2505397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За последние 10 лет:</a:t>
            </a:r>
            <a:endParaRPr kumimoji="0" lang="ru-RU" sz="2000" b="1" i="1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 Narrow"/>
              <a:ea typeface="+mn-ea"/>
              <a:cs typeface="Arial" panose="020B0604020202020204" pitchFamily="34" charset="0"/>
            </a:endParaRPr>
          </a:p>
        </p:txBody>
      </p:sp>
      <p:sp>
        <p:nvSpPr>
          <p:cNvPr id="21" name="Полилиния: фигура 20">
            <a:extLst>
              <a:ext uri="{FF2B5EF4-FFF2-40B4-BE49-F238E27FC236}">
                <a16:creationId xmlns:a16="http://schemas.microsoft.com/office/drawing/2014/main" id="{617C6FD3-F9A4-49EF-9B37-D689B1643928}"/>
              </a:ext>
            </a:extLst>
          </p:cNvPr>
          <p:cNvSpPr/>
          <p:nvPr/>
        </p:nvSpPr>
        <p:spPr>
          <a:xfrm>
            <a:off x="757291" y="3650232"/>
            <a:ext cx="5855381" cy="983224"/>
          </a:xfrm>
          <a:custGeom>
            <a:avLst/>
            <a:gdLst>
              <a:gd name="connsiteX0" fmla="*/ 0 w 6298164"/>
              <a:gd name="connsiteY0" fmla="*/ 0 h 1127521"/>
              <a:gd name="connsiteX1" fmla="*/ 6298164 w 6298164"/>
              <a:gd name="connsiteY1" fmla="*/ 0 h 1127521"/>
              <a:gd name="connsiteX2" fmla="*/ 6298164 w 6298164"/>
              <a:gd name="connsiteY2" fmla="*/ 1127521 h 1127521"/>
              <a:gd name="connsiteX3" fmla="*/ 0 w 6298164"/>
              <a:gd name="connsiteY3" fmla="*/ 1127521 h 1127521"/>
              <a:gd name="connsiteX4" fmla="*/ 0 w 6298164"/>
              <a:gd name="connsiteY4" fmla="*/ 0 h 1127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4" h="1127521">
                <a:moveTo>
                  <a:pt x="0" y="0"/>
                </a:moveTo>
                <a:lnTo>
                  <a:pt x="6298164" y="0"/>
                </a:lnTo>
                <a:lnTo>
                  <a:pt x="6298164" y="1127521"/>
                </a:lnTo>
                <a:lnTo>
                  <a:pt x="0" y="11275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967" tIns="20320" rIns="113792" bIns="20320" numCol="1" spcCol="1270" anchor="t" anchorCtr="0">
            <a:noAutofit/>
          </a:bodyPr>
          <a:lstStyle/>
          <a:p>
            <a:pPr marL="285750" marR="0" lvl="1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Рост количества больных по 5 основным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хроническим неинфекционным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заболеваниям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(сердечно-сосудистой системы, онкологические, органов  дыхания, диабет, психические)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в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en-US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,5 раза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(с 1,7  до 4,2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млн.чел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.) </a:t>
            </a:r>
            <a:endParaRPr kumimoji="0" lang="x-none" sz="17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8020E8-FEBA-4055-A666-86FC1690BE7F}"/>
              </a:ext>
            </a:extLst>
          </p:cNvPr>
          <p:cNvSpPr txBox="1"/>
          <p:nvPr/>
        </p:nvSpPr>
        <p:spPr>
          <a:xfrm>
            <a:off x="851036" y="5257492"/>
            <a:ext cx="5761636" cy="116955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Средняя стоимость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пролеченного больного в стационаре выросла в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1,5 раза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, в дневном стационаре - в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2,5 раза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Внедрены более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450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новых медицинских технологий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x-non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04D7FC5E-825C-42BB-8AC4-D29D59CC674F}"/>
              </a:ext>
            </a:extLst>
          </p:cNvPr>
          <p:cNvSpPr/>
          <p:nvPr/>
        </p:nvSpPr>
        <p:spPr>
          <a:xfrm>
            <a:off x="774137" y="1534575"/>
            <a:ext cx="5821691" cy="1523656"/>
          </a:xfrm>
          <a:custGeom>
            <a:avLst/>
            <a:gdLst>
              <a:gd name="connsiteX0" fmla="*/ 0 w 6298164"/>
              <a:gd name="connsiteY0" fmla="*/ 0 h 1424160"/>
              <a:gd name="connsiteX1" fmla="*/ 6298164 w 6298164"/>
              <a:gd name="connsiteY1" fmla="*/ 0 h 1424160"/>
              <a:gd name="connsiteX2" fmla="*/ 6298164 w 6298164"/>
              <a:gd name="connsiteY2" fmla="*/ 1424160 h 1424160"/>
              <a:gd name="connsiteX3" fmla="*/ 0 w 6298164"/>
              <a:gd name="connsiteY3" fmla="*/ 1424160 h 1424160"/>
              <a:gd name="connsiteX4" fmla="*/ 0 w 6298164"/>
              <a:gd name="connsiteY4" fmla="*/ 0 h 142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4" h="1424160">
                <a:moveTo>
                  <a:pt x="0" y="0"/>
                </a:moveTo>
                <a:lnTo>
                  <a:pt x="6298164" y="0"/>
                </a:lnTo>
                <a:lnTo>
                  <a:pt x="6298164" y="1424160"/>
                </a:lnTo>
                <a:lnTo>
                  <a:pt x="0" y="14241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967" tIns="20320" rIns="113792" bIns="20320" numCol="1" spcCol="1270" anchor="t" anchorCtr="0">
            <a:noAutofit/>
          </a:bodyPr>
          <a:lstStyle/>
          <a:p>
            <a:pPr marL="171450" marR="0" lvl="1" indent="-1714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Население увеличилось на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15%,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в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т.ч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. число наиболее интенсивных потребителей медицинских услуг:</a:t>
            </a:r>
            <a:endParaRPr kumimoji="0" lang="x-none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  <a:p>
            <a:pPr marL="285750" marR="0" lvl="1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Пожилых -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27%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(2018 г. – 2,1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млн.чел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, к 2025 году рост до 2,8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млн.чел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)</a:t>
            </a:r>
            <a:endParaRPr kumimoji="0" lang="x-none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  <a:p>
            <a:pPr marL="285750" marR="0" lvl="1" indent="-285750" algn="l" defTabSz="711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Детей -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на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24%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(2018 г. - 5,8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млн.чел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, к 2025 году рост до 6,9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млн.чел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.) </a:t>
            </a:r>
            <a:endParaRPr kumimoji="0" lang="x-none" sz="17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CEE4750-97DD-4D7E-A49E-B3FE63A9DA74}"/>
              </a:ext>
            </a:extLst>
          </p:cNvPr>
          <p:cNvSpPr/>
          <p:nvPr/>
        </p:nvSpPr>
        <p:spPr>
          <a:xfrm>
            <a:off x="339017" y="3168950"/>
            <a:ext cx="3418966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marL="0" marR="0" lvl="0" indent="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Эпидемиологические изменения</a:t>
            </a:r>
            <a:endParaRPr kumimoji="0" lang="x-none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7FC98D9-6A2C-4F4F-AFEC-CB0B8144A6D4}"/>
              </a:ext>
            </a:extLst>
          </p:cNvPr>
          <p:cNvSpPr/>
          <p:nvPr/>
        </p:nvSpPr>
        <p:spPr>
          <a:xfrm>
            <a:off x="339017" y="1138286"/>
            <a:ext cx="3413831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marL="0" marR="0" lvl="0" indent="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Демографические изменения</a:t>
            </a:r>
            <a:endParaRPr kumimoji="0" lang="x-none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A982E51-F0CD-4632-9620-715B3D452259}"/>
              </a:ext>
            </a:extLst>
          </p:cNvPr>
          <p:cNvSpPr/>
          <p:nvPr/>
        </p:nvSpPr>
        <p:spPr>
          <a:xfrm>
            <a:off x="339017" y="4804013"/>
            <a:ext cx="3418966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marL="0" marR="0" lvl="0" indent="0" algn="l" defTabSz="84455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Удорожание стоимости лечения</a:t>
            </a:r>
            <a:endParaRPr kumimoji="0" lang="x-none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31" name="Номер слайда 2">
            <a:extLst>
              <a:ext uri="{FF2B5EF4-FFF2-40B4-BE49-F238E27FC236}">
                <a16:creationId xmlns:a16="http://schemas.microsoft.com/office/drawing/2014/main" id="{4D4D8A5D-EB8D-4669-A76E-49930103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9148" y="6420578"/>
            <a:ext cx="2844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27C1FD1-E718-489A-B7AD-DC0706C556B1}"/>
              </a:ext>
            </a:extLst>
          </p:cNvPr>
          <p:cNvSpPr txBox="1"/>
          <p:nvPr/>
        </p:nvSpPr>
        <p:spPr>
          <a:xfrm>
            <a:off x="10406827" y="2540224"/>
            <a:ext cx="1504242" cy="70788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3,1%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от ВВП</a:t>
            </a: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FE9FCB0D-8841-47A3-96A1-5BA737751069}"/>
              </a:ext>
            </a:extLst>
          </p:cNvPr>
          <p:cNvGrpSpPr/>
          <p:nvPr/>
        </p:nvGrpSpPr>
        <p:grpSpPr>
          <a:xfrm>
            <a:off x="6946951" y="932642"/>
            <a:ext cx="3530721" cy="2690173"/>
            <a:chOff x="4856475" y="1857204"/>
            <a:chExt cx="3109976" cy="3538705"/>
          </a:xfrm>
        </p:grpSpPr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id="{F4F5AAC7-8BDC-4F78-A0A7-47F6264408A3}"/>
                </a:ext>
              </a:extLst>
            </p:cNvPr>
            <p:cNvSpPr/>
            <p:nvPr/>
          </p:nvSpPr>
          <p:spPr>
            <a:xfrm>
              <a:off x="4856475" y="1857204"/>
              <a:ext cx="3109976" cy="35304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Рекомендуемые расходы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5% к ВВП (2,9 </a:t>
              </a:r>
              <a:r>
                <a:rPr kumimoji="0" lang="ru-RU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трлн.тг</a:t>
              </a:r>
              <a:r>
                <a:rPr kumimoji="0" lang="ru-RU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.)</a:t>
              </a: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id="{604590CC-5F60-4AF9-B66C-D6B75893B009}"/>
                </a:ext>
              </a:extLst>
            </p:cNvPr>
            <p:cNvSpPr/>
            <p:nvPr/>
          </p:nvSpPr>
          <p:spPr>
            <a:xfrm>
              <a:off x="4860102" y="3542009"/>
              <a:ext cx="2248892" cy="694220"/>
            </a:xfrm>
            <a:prstGeom prst="rect">
              <a:avLst/>
            </a:prstGeom>
            <a:solidFill>
              <a:srgbClr val="FCD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Частные (карманные) расходы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678 </a:t>
              </a:r>
              <a:r>
                <a:rPr kumimoji="0" lang="ru-RU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 (42%)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id="{473E48BF-B592-4278-A763-53014B31AF01}"/>
                </a:ext>
              </a:extLst>
            </p:cNvPr>
            <p:cNvSpPr/>
            <p:nvPr/>
          </p:nvSpPr>
          <p:spPr>
            <a:xfrm>
              <a:off x="4860113" y="4246780"/>
              <a:ext cx="2248888" cy="1149129"/>
            </a:xfrm>
            <a:prstGeom prst="rect">
              <a:avLst/>
            </a:prstGeom>
            <a:solidFill>
              <a:srgbClr val="C6D9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ГОБМП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940 </a:t>
              </a:r>
              <a:r>
                <a:rPr kumimoji="0" lang="ru-RU" sz="1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млрд.тг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. (58%)</a:t>
              </a: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18511DC3-6F56-460A-AC82-D5E4E573BD08}"/>
                </a:ext>
              </a:extLst>
            </p:cNvPr>
            <p:cNvSpPr/>
            <p:nvPr/>
          </p:nvSpPr>
          <p:spPr>
            <a:xfrm>
              <a:off x="4860102" y="2897737"/>
              <a:ext cx="2248892" cy="638671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Дефицит ГОБМП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363 млрд.тг.*</a:t>
              </a:r>
            </a:p>
          </p:txBody>
        </p:sp>
      </p:grp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4F16A57D-1322-48EA-9CC4-8D33DE69ACF3}"/>
              </a:ext>
            </a:extLst>
          </p:cNvPr>
          <p:cNvCxnSpPr/>
          <p:nvPr/>
        </p:nvCxnSpPr>
        <p:spPr>
          <a:xfrm>
            <a:off x="9513416" y="2209197"/>
            <a:ext cx="936000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3D5E7D4-3BBB-4215-86FA-238CE544426C}"/>
              </a:ext>
            </a:extLst>
          </p:cNvPr>
          <p:cNvSpPr txBox="1"/>
          <p:nvPr/>
        </p:nvSpPr>
        <p:spPr>
          <a:xfrm>
            <a:off x="6856876" y="3865492"/>
            <a:ext cx="881420" cy="2616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USD</a:t>
            </a:r>
            <a:endParaRPr kumimoji="0" lang="ru-RU" sz="11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C3CF788-C5E0-425D-852A-94DB20ADA2EB}"/>
              </a:ext>
            </a:extLst>
          </p:cNvPr>
          <p:cNvSpPr txBox="1"/>
          <p:nvPr/>
        </p:nvSpPr>
        <p:spPr>
          <a:xfrm>
            <a:off x="11029649" y="3513391"/>
            <a:ext cx="881420" cy="27699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558ED5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тыс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558ED5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.,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558ED5"/>
                </a:solidFill>
                <a:effectLst/>
                <a:uLnTx/>
                <a:uFillTx/>
                <a:latin typeface="Arial Narrow"/>
                <a:ea typeface="+mn-ea"/>
                <a:cs typeface="Arial" panose="020B0604020202020204" pitchFamily="34" charset="0"/>
              </a:rPr>
              <a:t>KZT</a:t>
            </a:r>
            <a:endParaRPr kumimoji="0" lang="ru-RU" sz="1050" b="1" i="1" u="none" strike="noStrike" kern="1200" cap="none" spc="0" normalizeH="0" baseline="0" noProof="0" dirty="0">
              <a:ln>
                <a:noFill/>
              </a:ln>
              <a:solidFill>
                <a:srgbClr val="558ED5"/>
              </a:solidFill>
              <a:effectLst/>
              <a:uLnTx/>
              <a:uFillTx/>
              <a:latin typeface="Arial Narrow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EF8485-2A4D-4E02-8DAC-BAF3388EBC18}"/>
              </a:ext>
            </a:extLst>
          </p:cNvPr>
          <p:cNvSpPr txBox="1"/>
          <p:nvPr/>
        </p:nvSpPr>
        <p:spPr>
          <a:xfrm>
            <a:off x="6864203" y="567640"/>
            <a:ext cx="5245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Данные по расходам на медицинскую помощь за 2017 год</a:t>
            </a:r>
            <a:endParaRPr kumimoji="0" lang="x-none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81C6E291-F220-4335-83E2-4E4500AA9015}"/>
              </a:ext>
            </a:extLst>
          </p:cNvPr>
          <p:cNvSpPr/>
          <p:nvPr/>
        </p:nvSpPr>
        <p:spPr>
          <a:xfrm>
            <a:off x="11254028" y="3756593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52</a:t>
            </a:r>
            <a:endParaRPr kumimoji="0" lang="x-none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ACF8C58F-F65E-411D-B148-84EF5947B674}"/>
              </a:ext>
            </a:extLst>
          </p:cNvPr>
          <p:cNvSpPr/>
          <p:nvPr/>
        </p:nvSpPr>
        <p:spPr>
          <a:xfrm>
            <a:off x="10528692" y="3858214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50</a:t>
            </a:r>
            <a:endParaRPr kumimoji="0" lang="x-none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D617A876-9948-4946-BD38-E128FFA20ACC}"/>
              </a:ext>
            </a:extLst>
          </p:cNvPr>
          <p:cNvSpPr/>
          <p:nvPr/>
        </p:nvSpPr>
        <p:spPr>
          <a:xfrm>
            <a:off x="9615845" y="4000859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41</a:t>
            </a:r>
            <a:endParaRPr kumimoji="0" lang="x-none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D2B6D80C-8E4F-48AC-8C2E-C5C9EFA5D65B}"/>
              </a:ext>
            </a:extLst>
          </p:cNvPr>
          <p:cNvSpPr/>
          <p:nvPr/>
        </p:nvSpPr>
        <p:spPr>
          <a:xfrm>
            <a:off x="8694096" y="4175191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marR="0" lvl="0" indent="0" algn="l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39</a:t>
            </a:r>
            <a:endParaRPr kumimoji="0" lang="x-none" sz="1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CA4478-585F-4CFC-B699-7196A27C0EE6}"/>
              </a:ext>
            </a:extLst>
          </p:cNvPr>
          <p:cNvSpPr txBox="1"/>
          <p:nvPr/>
        </p:nvSpPr>
        <p:spPr>
          <a:xfrm>
            <a:off x="8731669" y="5938519"/>
            <a:ext cx="265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</a:t>
            </a:r>
            <a:endParaRPr kumimoji="0" 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CC74245-3128-49C5-B08D-9122F53D7A32}"/>
              </a:ext>
            </a:extLst>
          </p:cNvPr>
          <p:cNvSpPr txBox="1"/>
          <p:nvPr/>
        </p:nvSpPr>
        <p:spPr>
          <a:xfrm>
            <a:off x="9295532" y="6147999"/>
            <a:ext cx="3128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T)</a:t>
            </a:r>
            <a:endParaRPr kumimoji="0" 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8F2D513-CC8E-4F48-B080-C57BCA24089E}"/>
              </a:ext>
            </a:extLst>
          </p:cNvPr>
          <p:cNvSpPr txBox="1"/>
          <p:nvPr/>
        </p:nvSpPr>
        <p:spPr>
          <a:xfrm>
            <a:off x="8232575" y="5727980"/>
            <a:ext cx="265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T</a:t>
            </a:r>
            <a:endParaRPr kumimoji="0" lang="x-none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1B0372-E926-4883-80A2-3245368C619E}"/>
              </a:ext>
            </a:extLst>
          </p:cNvPr>
          <p:cNvSpPr txBox="1"/>
          <p:nvPr/>
        </p:nvSpPr>
        <p:spPr>
          <a:xfrm>
            <a:off x="9315550" y="6324296"/>
            <a:ext cx="164537" cy="1077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x-none" sz="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10477672" y="2209197"/>
            <a:ext cx="207458" cy="1368000"/>
          </a:xfrm>
          <a:prstGeom prst="rightBrace">
            <a:avLst>
              <a:gd name="adj1" fmla="val 42364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7289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 txBox="1">
            <a:spLocks/>
          </p:cNvSpPr>
          <p:nvPr/>
        </p:nvSpPr>
        <p:spPr>
          <a:xfrm>
            <a:off x="196323" y="-5258"/>
            <a:ext cx="10812826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Хронические заболевания, подлежащие динамическому наблюдению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(приказ МЗ от 28.04.2015 г. № 281)</a:t>
            </a:r>
            <a:endParaRPr lang="ru-RU" sz="1800" dirty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81D637A-F39B-41F6-B11D-73ACBFB6E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62936"/>
              </p:ext>
            </p:extLst>
          </p:nvPr>
        </p:nvGraphicFramePr>
        <p:xfrm>
          <a:off x="541176" y="433277"/>
          <a:ext cx="11018765" cy="6346192"/>
        </p:xfrm>
        <a:graphic>
          <a:graphicData uri="http://schemas.openxmlformats.org/drawingml/2006/table">
            <a:tbl>
              <a:tblPr firstRow="1" firstCol="1" bandRow="1"/>
              <a:tblGrid>
                <a:gridCol w="1215573">
                  <a:extLst>
                    <a:ext uri="{9D8B030D-6E8A-4147-A177-3AD203B41FA5}">
                      <a16:colId xmlns:a16="http://schemas.microsoft.com/office/drawing/2014/main" val="2721344741"/>
                    </a:ext>
                  </a:extLst>
                </a:gridCol>
                <a:gridCol w="9803192">
                  <a:extLst>
                    <a:ext uri="{9D8B030D-6E8A-4147-A177-3AD203B41FA5}">
                      <a16:colId xmlns:a16="http://schemas.microsoft.com/office/drawing/2014/main" val="82754677"/>
                    </a:ext>
                  </a:extLst>
                </a:gridCol>
              </a:tblGrid>
              <a:tr h="212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№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Наименование заболевания (нозологии)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2403241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1. </a:t>
                      </a:r>
                      <a:r>
                        <a:rPr lang="en-US" sz="105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Инфекционные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и </a:t>
                      </a:r>
                      <a:r>
                        <a:rPr lang="en-US" sz="105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паразитарные</a:t>
                      </a:r>
                      <a:r>
                        <a:rPr lang="en-US" sz="105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заболевания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47318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Хронический вирусный гепатит В, С и D, без цирроза печени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514632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2.Болезни системы кровообращения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817533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Артериальная гипертензия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5457711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Ишемическая болезнь сердца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6603729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</a:rPr>
                        <a:t>4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Экстракраниальные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заболевания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рахиоцефальных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артерий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149681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Поражения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клапанов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сердца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581483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</a:rPr>
                        <a:t>6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Аритмии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492975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Болезни органов дыхания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202092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</a:rPr>
                        <a:t>7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Хронические заболевания нижних дыхательных путей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324312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4. Болезни органов пищеварения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794872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</a:rPr>
                        <a:t>8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Заболевания верхних отделов желудочно-кишечного тракта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1256241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Неинфекционный энтерит и колит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783029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Цирроз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печени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773936"/>
                  </a:ext>
                </a:extLst>
              </a:tr>
              <a:tr h="15753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1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5.Болезни костно-мышечной системы и соединительной ткани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652886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Артропатии, дорсопатии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475008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onsolas" panose="020B0609020204030204" pitchFamily="49" charset="0"/>
                        </a:rPr>
                        <a:t>12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Системные поражения соединительной ткани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968459"/>
                  </a:ext>
                </a:extLst>
              </a:tr>
              <a:tr h="233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6.Болезни эндокринной системы, расстройства питания и нарушения обмена веществ.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351992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Сахарный диабет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1277797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щитовидной железы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522966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7. </a:t>
                      </a:r>
                      <a:r>
                        <a:rPr lang="en-US" sz="1050" b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нервной системы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0919067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Эпилепсия без психоза и деменции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569260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Детский церебральный паралич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609718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8.</a:t>
                      </a:r>
                      <a:r>
                        <a:rPr lang="en-US" sz="1050" b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2929177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Гломерулярные болезни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0268533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Хронический интерстициальный нефрит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190401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19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Гиперплазия предстательной железы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361491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Доброкачественная дисплазия молочной железы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992065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Невоспалительные болезни женских половых органов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835006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Доброкачественное новообразование яичника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008481"/>
                  </a:ext>
                </a:extLst>
              </a:tr>
              <a:tr h="11290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9.</a:t>
                      </a:r>
                      <a:r>
                        <a:rPr lang="ru-RU" sz="1050" b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Отдельные состояния, возникающие в перинатальном периоде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919176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Бронхолегочная дисплазия, возникшая в перинатальном периоде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371971"/>
                  </a:ext>
                </a:extLst>
              </a:tr>
              <a:tr h="23392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10.</a:t>
                      </a:r>
                      <a:r>
                        <a:rPr lang="ru-RU" sz="1050" b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Врожденные аномалии (пороки развития), деформации и хромосомные нарушения (дети)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aa-E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84866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24 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Врожденные пороки сердца в послеоперационном периоде</a:t>
                      </a:r>
                      <a:endParaRPr lang="aa-ET" sz="90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5234399"/>
                  </a:ext>
                </a:extLst>
              </a:tr>
              <a:tr h="11290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25 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Врожденные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пороки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развития</a:t>
                      </a:r>
                      <a:endParaRPr lang="aa-ET" sz="900" dirty="0">
                        <a:effectLst/>
                        <a:latin typeface="Consolas" panose="020B0609020204030204" pitchFamily="49" charset="0"/>
                        <a:ea typeface="Consolas" panose="020B0609020204030204" pitchFamily="49" charset="0"/>
                      </a:endParaRPr>
                    </a:p>
                  </a:txBody>
                  <a:tcPr marL="33825" marR="3382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29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128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1"/>
          <p:cNvSpPr txBox="1">
            <a:spLocks/>
          </p:cNvSpPr>
          <p:nvPr/>
        </p:nvSpPr>
        <p:spPr>
          <a:xfrm>
            <a:off x="196322" y="-5258"/>
            <a:ext cx="11995677" cy="5338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base"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Перечень социально значимых заболеваний (приказ МЗ от 21.05.2017 г. № 367)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461A3A-C310-4B90-956E-1AB93168B72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8331" y="400051"/>
          <a:ext cx="11799356" cy="6618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3210">
                  <a:extLst>
                    <a:ext uri="{9D8B030D-6E8A-4147-A177-3AD203B41FA5}">
                      <a16:colId xmlns:a16="http://schemas.microsoft.com/office/drawing/2014/main" val="1234212290"/>
                    </a:ext>
                  </a:extLst>
                </a:gridCol>
                <a:gridCol w="5453772">
                  <a:extLst>
                    <a:ext uri="{9D8B030D-6E8A-4147-A177-3AD203B41FA5}">
                      <a16:colId xmlns:a16="http://schemas.microsoft.com/office/drawing/2014/main" val="3279002142"/>
                    </a:ext>
                  </a:extLst>
                </a:gridCol>
                <a:gridCol w="5522374">
                  <a:extLst>
                    <a:ext uri="{9D8B030D-6E8A-4147-A177-3AD203B41FA5}">
                      <a16:colId xmlns:a16="http://schemas.microsoft.com/office/drawing/2014/main" val="3099387273"/>
                    </a:ext>
                  </a:extLst>
                </a:gridCol>
              </a:tblGrid>
              <a:tr h="4288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Заболевания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Коды международной классификации болезней 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416372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Туберкулез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A15-A19;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1086136"/>
                  </a:ext>
                </a:extLst>
              </a:tr>
              <a:tr h="511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Болезнь, вызванная вирусом иммунодефицита человека (ВИЧ)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B20-B24;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3714128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Хронические вирусные гепатиты и цирроз печени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В18.0, В18.1, В18.2, В18.8, В19, К74;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070109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Злокачественные новообразования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С00-97;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D00-09; D37-48;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92563857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Сахарный диабет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E10-E14;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1329708"/>
                  </a:ext>
                </a:extLst>
              </a:tr>
              <a:tr h="4288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Психические расстройства и расстройства поведения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F00-F99;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14968833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Детский церебральный паралич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G80;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7831721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Острый инфаркт миокарда (первые 6 месяцев)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I21, I22, I23;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8724326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Ревматизм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I00-I02; I05-I09; M12.3; M35.3;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40397194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Системные поражения соединительной ткани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M30-M36;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30460570"/>
                  </a:ext>
                </a:extLst>
              </a:tr>
              <a:tr h="2559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Дегенеративные болезни нервной системы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G30-G32;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91703435"/>
                  </a:ext>
                </a:extLst>
              </a:tr>
              <a:tr h="51186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Демиелинизирующие болезни центральной нервной системы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G35-G37;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2582223"/>
                  </a:ext>
                </a:extLst>
              </a:tr>
              <a:tr h="21444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sng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</a:t>
                      </a:r>
                      <a:endParaRPr lang="ru-RU" sz="1800" b="0" i="0" u="sng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Орфанные заболевания определенные 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2"/>
                        </a:rPr>
                        <a:t>приказом</a:t>
                      </a:r>
                      <a:r>
                        <a:rPr lang="ru-RU" sz="18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Министра здравоохранения и социального развития Республики Казахстан от 22 мая 2015 года № 370 "Об утверждении Перечня орфанных (редких) заболеваний" (зарегистрирован в Реестре государственной регистрации нормативных правовых актов за № 11511, опубликован в информационно-правовой системе "Әділет" 15 июля 2015 года)</a:t>
                      </a:r>
                      <a:endParaRPr lang="ru-RU" sz="1800" u="sng" strike="noStrike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В55,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D56, D56.0-D56.2, D56.4, D57, D57.0-D57.2, D59.5, D61.9, D69.3, D76.0, D80-D84, 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Е53.1,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E74.0, E75.2, E76.0-E76.2, E80.2, E83.0, 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Е84.8,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E85.0, 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Е88.0,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G12.2, G35, G40.4, G93.4, J84, J84.0, J84.1, J84.8, J84.9, I27.0, K50, K51, L10, L13.0, M08.2, 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М30.3, М31.3,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M31.4, </a:t>
                      </a:r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31.8, М32.1, М33, М33.2, </a:t>
                      </a: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M35.2, Q78.0, Q80, Q81;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09700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38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Номер слайда 3">
            <a:extLst>
              <a:ext uri="{FF2B5EF4-FFF2-40B4-BE49-F238E27FC236}">
                <a16:creationId xmlns:a16="http://schemas.microsoft.com/office/drawing/2014/main" id="{38D7837A-8C37-4396-8E7F-DCFA91CDF008}"/>
              </a:ext>
            </a:extLst>
          </p:cNvPr>
          <p:cNvSpPr txBox="1">
            <a:spLocks/>
          </p:cNvSpPr>
          <p:nvPr/>
        </p:nvSpPr>
        <p:spPr>
          <a:xfrm>
            <a:off x="9448800" y="64110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37E3D-19A1-4ED2-9B6C-4A3DD4CFF28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" name="Заголовок 5">
            <a:extLst>
              <a:ext uri="{FF2B5EF4-FFF2-40B4-BE49-F238E27FC236}">
                <a16:creationId xmlns:a16="http://schemas.microsoft.com/office/drawing/2014/main" id="{90C2B807-8D11-4134-90C5-5F84BE2BC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13" y="150520"/>
            <a:ext cx="6803227" cy="326915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Пакеты ГОБМП и ОСМС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F8AAE2C9-CCD7-4B41-9D3C-3C740CB05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428913"/>
              </p:ext>
            </p:extLst>
          </p:nvPr>
        </p:nvGraphicFramePr>
        <p:xfrm>
          <a:off x="319513" y="547995"/>
          <a:ext cx="11552973" cy="6109815"/>
        </p:xfrm>
        <a:graphic>
          <a:graphicData uri="http://schemas.openxmlformats.org/drawingml/2006/table">
            <a:tbl>
              <a:tblPr firstRow="1" bandRow="1"/>
              <a:tblGrid>
                <a:gridCol w="3436410">
                  <a:extLst>
                    <a:ext uri="{9D8B030D-6E8A-4147-A177-3AD203B41FA5}">
                      <a16:colId xmlns:a16="http://schemas.microsoft.com/office/drawing/2014/main" val="3920867621"/>
                    </a:ext>
                  </a:extLst>
                </a:gridCol>
                <a:gridCol w="4168877">
                  <a:extLst>
                    <a:ext uri="{9D8B030D-6E8A-4147-A177-3AD203B41FA5}">
                      <a16:colId xmlns:a16="http://schemas.microsoft.com/office/drawing/2014/main" val="867460285"/>
                    </a:ext>
                  </a:extLst>
                </a:gridCol>
                <a:gridCol w="3947686">
                  <a:extLst>
                    <a:ext uri="{9D8B030D-6E8A-4147-A177-3AD203B41FA5}">
                      <a16:colId xmlns:a16="http://schemas.microsoft.com/office/drawing/2014/main" val="2549072731"/>
                    </a:ext>
                  </a:extLst>
                </a:gridCol>
              </a:tblGrid>
              <a:tr h="26848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2019 год</a:t>
                      </a:r>
                      <a:endParaRPr lang="ru-KZ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763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690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ase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en-US" sz="2000" spc="1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 </a:t>
                      </a:r>
                      <a:r>
                        <a:rPr lang="kk-KZ" sz="2000" spc="1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 января 2020 года</a:t>
                      </a: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763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spc="1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c </a:t>
                      </a:r>
                      <a:r>
                        <a:rPr lang="kk-KZ" sz="2000" spc="1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1 января 2020 года</a:t>
                      </a:r>
                      <a:endParaRPr lang="ru-KZ" sz="2000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9763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solidFill>
                        <a:srgbClr val="4472C4"/>
                      </a:solidFill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68790"/>
                  </a:ext>
                </a:extLst>
              </a:tr>
              <a:tr h="2497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400" b="1" spc="10" dirty="0">
                          <a:effectLst/>
                          <a:latin typeface="Arial Narrow" panose="020B0606020202030204" pitchFamily="34" charset="0"/>
                        </a:rPr>
                        <a:t>ППРК</a:t>
                      </a:r>
                      <a:r>
                        <a:rPr lang="ru-KZ" sz="1400" b="1" spc="10" dirty="0">
                          <a:effectLst/>
                          <a:latin typeface="Arial Narrow" panose="020B0606020202030204" pitchFamily="34" charset="0"/>
                        </a:rPr>
                        <a:t> 2136 «Об утверждении перечня </a:t>
                      </a:r>
                      <a:r>
                        <a:rPr lang="ru-RU" sz="1400" b="1" spc="10" dirty="0">
                          <a:effectLst/>
                          <a:latin typeface="Arial Narrow" panose="020B0606020202030204" pitchFamily="34" charset="0"/>
                        </a:rPr>
                        <a:t>ГОБМП</a:t>
                      </a:r>
                      <a:r>
                        <a:rPr lang="ru-KZ" sz="1400" b="1" spc="10" dirty="0"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K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2C7E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fontAlgn="base">
                        <a:spcAft>
                          <a:spcPts val="0"/>
                        </a:spcAft>
                        <a:tabLst>
                          <a:tab pos="90170" algn="l"/>
                        </a:tabLst>
                      </a:pPr>
                      <a:r>
                        <a:rPr lang="ru-RU" sz="1400" b="1" spc="10" dirty="0">
                          <a:effectLst/>
                          <a:latin typeface="Arial Narrow" panose="020B0606020202030204" pitchFamily="34" charset="0"/>
                        </a:rPr>
                        <a:t>ПП РК №420 «О внесении изменения в </a:t>
                      </a:r>
                      <a:br>
                        <a:rPr lang="ru-RU" sz="1400" b="1" spc="10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b="1" spc="10" dirty="0">
                          <a:effectLst/>
                          <a:latin typeface="Arial Narrow" panose="020B0606020202030204" pitchFamily="34" charset="0"/>
                        </a:rPr>
                        <a:t>ППРК 2136 «</a:t>
                      </a:r>
                      <a:r>
                        <a:rPr lang="ru-KZ" sz="1400" b="1" spc="10" dirty="0">
                          <a:effectLst/>
                          <a:latin typeface="Arial Narrow" panose="020B0606020202030204" pitchFamily="34" charset="0"/>
                        </a:rPr>
                        <a:t>Об утверждении перечня </a:t>
                      </a:r>
                      <a:r>
                        <a:rPr lang="ru-RU" sz="1400" b="1" spc="10" dirty="0">
                          <a:effectLst/>
                          <a:latin typeface="Arial Narrow" panose="020B0606020202030204" pitchFamily="34" charset="0"/>
                        </a:rPr>
                        <a:t>ГОБМП»</a:t>
                      </a:r>
                      <a:endParaRPr lang="ru-KZ" sz="1400" b="1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ПП РК № 421 от 20.06.2019 г. </a:t>
                      </a:r>
                      <a:b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</a:b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KZ" sz="1400" b="1" dirty="0">
                          <a:effectLst/>
                          <a:latin typeface="Arial Narrow" panose="020B0606020202030204" pitchFamily="34" charset="0"/>
                        </a:rPr>
                        <a:t>Об утверждении перечня </a:t>
                      </a: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</a:rPr>
                        <a:t>ОСМС»</a:t>
                      </a:r>
                      <a:endParaRPr lang="ru-KZ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894538"/>
                  </a:ext>
                </a:extLst>
              </a:tr>
              <a:tr h="379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Скорая МП и Санитарная авиация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Скорая МП и Санитарная авиация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573151"/>
                  </a:ext>
                </a:extLst>
              </a:tr>
              <a:tr h="395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АПП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 ПМСП и КДП 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75000"/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ПМСП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;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КДП по направлению 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ПМСП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и профильных (СЗЗ, 25 групп хронических заболеваний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; профосмотры, травмы и др.)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КДП по направлению 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ПМСП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и профильных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 специалистов сверх ГОБМП, 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540385" algn="l"/>
                          <a:tab pos="630555" algn="l"/>
                        </a:tabLst>
                      </a:pP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плановая и экстренная стоматология для отдельных категорий населения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62436"/>
                  </a:ext>
                </a:extLst>
              </a:tr>
              <a:tr h="5392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</a:rPr>
                        <a:t>Стационарозамещающая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помощь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по направлению ПМСП или профильных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</a:rPr>
                        <a:t>Стационарозамещающая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помощь (СЗЗ, 25 групп хронических заболеваний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; услуги приемных отделений стационаров)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</a:t>
                      </a:r>
                      <a:r>
                        <a:rPr lang="ru-KZ" sz="1400" dirty="0" err="1">
                          <a:effectLst/>
                          <a:latin typeface="Arial Narrow" panose="020B0606020202030204" pitchFamily="34" charset="0"/>
                        </a:rPr>
                        <a:t>тационарозамещающая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 помощь,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сверх ГОБМП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, по направлению 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ПМСП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 или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МО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841591"/>
                  </a:ext>
                </a:extLst>
              </a:tr>
              <a:tr h="7394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Стационарная помощь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по направлению ПМСП или профильных, по экстренным– вне зависимости от направления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Стационарная помощь: экстренная, плановая при СЗЗ, 25 хронических, инфекционные и представляющие опасность для окружающих заболевания</a:t>
                      </a:r>
                      <a:endParaRPr lang="ru-KZ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</a:t>
                      </a:r>
                      <a:r>
                        <a:rPr lang="ru-KZ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лановая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стационарная 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помощь,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сверх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ГОБМП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по направлению </a:t>
                      </a:r>
                      <a:r>
                        <a:rPr lang="kk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ПМСП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или 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МО 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 рамках планируемого кол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ичества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случаев</a:t>
                      </a: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213182"/>
                  </a:ext>
                </a:extLst>
              </a:tr>
              <a:tr h="7517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Восстановительное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лечение и 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медреабилитация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Восстановительное лечение и мед реабилитация больных туберкулезом и перенесших туберкулез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М</a:t>
                      </a:r>
                      <a:r>
                        <a:rPr lang="ru-KZ" sz="1400" dirty="0" err="1">
                          <a:effectLst/>
                          <a:latin typeface="Arial Narrow" panose="020B0606020202030204" pitchFamily="34" charset="0"/>
                        </a:rPr>
                        <a:t>едреабилитация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 и </a:t>
                      </a:r>
                      <a:r>
                        <a:rPr lang="ru-KZ" sz="1400" dirty="0" err="1">
                          <a:effectLst/>
                          <a:latin typeface="Arial Narrow" panose="020B0606020202030204" pitchFamily="34" charset="0"/>
                        </a:rPr>
                        <a:t>восст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</a:rPr>
                        <a:t>ановительное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лечение по направлению  </a:t>
                      </a:r>
                      <a:r>
                        <a:rPr lang="kk-KZ" sz="1400" dirty="0">
                          <a:effectLst/>
                          <a:latin typeface="Arial Narrow" panose="020B0606020202030204" pitchFamily="34" charset="0"/>
                        </a:rPr>
                        <a:t>ПМСП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 или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МО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 по перечню заболеваний (состояний), 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определяемых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 уполномоченным органом</a:t>
                      </a: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668219"/>
                  </a:ext>
                </a:extLst>
              </a:tr>
              <a:tr h="4807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П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аллиативная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помощь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и сестринский уход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Паллиативная помощь и сестринский уход для отдельных категорий населения</a:t>
                      </a:r>
                      <a:endParaRPr lang="ru-KZ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KZ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27096"/>
                  </a:ext>
                </a:extLst>
              </a:tr>
              <a:tr h="375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Услуги пат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бюро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: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пат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вскрытия;</a:t>
                      </a:r>
                      <a:r>
                        <a:rPr lang="ru-RU" sz="1400" spc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гистол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 и цит. и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сследования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)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П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ат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</a:rPr>
                        <a:t>ологоанатомическая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диагностика: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пат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вскрытия;</a:t>
                      </a:r>
                      <a:r>
                        <a:rPr lang="ru-RU" sz="1400" spc="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гистол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 и цитологические и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ссл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-я при услугах, оказанных в рамках ГОБМП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П</a:t>
                      </a:r>
                      <a:r>
                        <a:rPr lang="ru-KZ" sz="1400" dirty="0">
                          <a:effectLst/>
                          <a:latin typeface="Arial Narrow" panose="020B0606020202030204" pitchFamily="34" charset="0"/>
                        </a:rPr>
                        <a:t>ат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</a:rPr>
                        <a:t>ологоанатомическая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</a:rPr>
                        <a:t> диагностика: 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гистол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 и цитологические и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ссл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я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 при услугах, оказанных сверх ГОБМП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6904358"/>
                  </a:ext>
                </a:extLst>
              </a:tr>
              <a:tr h="702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fontAlgn="base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Л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еч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-</a:t>
                      </a:r>
                      <a:r>
                        <a:rPr lang="ru-KZ" sz="1400" spc="10" dirty="0" err="1">
                          <a:effectLst/>
                          <a:latin typeface="Arial Narrow" panose="020B0606020202030204" pitchFamily="34" charset="0"/>
                        </a:rPr>
                        <a:t>диаг</a:t>
                      </a:r>
                      <a:r>
                        <a:rPr lang="ru-RU" sz="1400" spc="10" dirty="0">
                          <a:effectLst/>
                          <a:latin typeface="Arial Narrow" panose="020B0606020202030204" pitchFamily="34" charset="0"/>
                        </a:rPr>
                        <a:t>.</a:t>
                      </a:r>
                      <a:r>
                        <a:rPr lang="ru-KZ" sz="1400" spc="10" dirty="0">
                          <a:effectLst/>
                          <a:latin typeface="Arial Narrow" panose="020B0606020202030204" pitchFamily="34" charset="0"/>
                        </a:rPr>
                        <a:t> услуги с использованием малоинвазивных технологий</a:t>
                      </a:r>
                      <a:endParaRPr lang="ru-KZ" sz="1400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KZ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000" marR="19763" marT="0" marB="0" anchor="ctr">
                    <a:lnL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472C4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Обеспечение препаратами крови</a:t>
                      </a:r>
                    </a:p>
                    <a:p>
                      <a:pPr marL="0" indent="0" algn="just" defTabSz="914400" rtl="0" eaLnBrk="1" latinLnBrk="0" hangingPunct="1"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Подготовка</a:t>
                      </a:r>
                      <a:r>
                        <a:rPr lang="ru-KZ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трупа к изъятию органов, изъятие, консервация, заготовка, хранение, транспортировка ткани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… </a:t>
                      </a:r>
                      <a:endParaRPr lang="ru-KZ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  <a:tabLst>
                          <a:tab pos="630555" algn="l"/>
                        </a:tabLst>
                      </a:pPr>
                      <a:endParaRPr lang="ru-KZ" sz="1400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19763" marT="0" marB="0" anchor="ctr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4472C4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775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26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11053160" y="6371042"/>
            <a:ext cx="1027159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 algn="r"/>
              <a:t>7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60682" y="8049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Ожидаемые результаты внедрения новой модели ГОБМП и пакета ОСМС</a:t>
            </a:r>
            <a:endParaRPr lang="ru-RU" sz="2400" i="1" dirty="0">
              <a:solidFill>
                <a:srgbClr val="002673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20" name="Прямоугольник: скругленные углы 3">
            <a:extLst>
              <a:ext uri="{FF2B5EF4-FFF2-40B4-BE49-F238E27FC236}">
                <a16:creationId xmlns:a16="http://schemas.microsoft.com/office/drawing/2014/main" id="{C0931549-8172-4204-A64C-615D399FE702}"/>
              </a:ext>
            </a:extLst>
          </p:cNvPr>
          <p:cNvSpPr/>
          <p:nvPr/>
        </p:nvSpPr>
        <p:spPr>
          <a:xfrm>
            <a:off x="173587" y="1057937"/>
            <a:ext cx="6015387" cy="4528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Новая модель ГОБМП</a:t>
            </a:r>
          </a:p>
        </p:txBody>
      </p:sp>
      <p:sp>
        <p:nvSpPr>
          <p:cNvPr id="23" name="Прямоугольник: скругленные углы 6">
            <a:extLst>
              <a:ext uri="{FF2B5EF4-FFF2-40B4-BE49-F238E27FC236}">
                <a16:creationId xmlns:a16="http://schemas.microsoft.com/office/drawing/2014/main" id="{A362A015-DD60-4C17-A898-4178C4DF31FA}"/>
              </a:ext>
            </a:extLst>
          </p:cNvPr>
          <p:cNvSpPr/>
          <p:nvPr/>
        </p:nvSpPr>
        <p:spPr>
          <a:xfrm>
            <a:off x="6307173" y="1057937"/>
            <a:ext cx="5658245" cy="4340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Пакет ОСМС </a:t>
            </a:r>
            <a:r>
              <a:rPr lang="ru-RU" sz="16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(для застрахованных)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7BD835D1-0B44-414C-A6A8-225D9E465164}"/>
              </a:ext>
            </a:extLst>
          </p:cNvPr>
          <p:cNvSpPr/>
          <p:nvPr/>
        </p:nvSpPr>
        <p:spPr>
          <a:xfrm>
            <a:off x="157070" y="1983848"/>
            <a:ext cx="6031904" cy="25164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доступности и качества  медицинской помощи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720725" lvl="2" indent="-185738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разукрупнение участков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врачей общей практики (с 2200 чел. до 1700 чел.)</a:t>
            </a:r>
          </a:p>
          <a:p>
            <a:pPr marL="720725" lvl="2" indent="-185738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амбулаторное лекарственное обеспечение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 социально-значимых и основных хронических заболеваниях 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(онкология, туберкулез, ВИЧ/СПИД, диабет, сердечно-сосудистые и др.) </a:t>
            </a:r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20725" lvl="2" indent="-185738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полный спектр медицинской помощи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 основных хронических неинфекционных заболеваниях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(70% заболеваний)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608AAE8F-C963-40B8-B212-D9C1981D54AA}"/>
              </a:ext>
            </a:extLst>
          </p:cNvPr>
          <p:cNvSpPr/>
          <p:nvPr/>
        </p:nvSpPr>
        <p:spPr>
          <a:xfrm>
            <a:off x="6307173" y="1984048"/>
            <a:ext cx="5711238" cy="25162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Существенное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доступности медицинской помощи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628650" lvl="1" indent="-2682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консультативно-диагностической помощи в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3 РАЗА         </a:t>
            </a:r>
          </a:p>
          <a:p>
            <a:pPr marL="628650" lvl="1" indent="-2682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реабилитационной и восстановительной помощи в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3 РАЗА</a:t>
            </a:r>
          </a:p>
          <a:p>
            <a:pPr marL="628650" lvl="1" indent="-2682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внедрение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профилактических осмотров (с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heck-up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лиц трудоспособного возраста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54D03D8-4464-4E92-B220-99412A79D307}"/>
              </a:ext>
            </a:extLst>
          </p:cNvPr>
          <p:cNvCxnSpPr/>
          <p:nvPr/>
        </p:nvCxnSpPr>
        <p:spPr>
          <a:xfrm>
            <a:off x="586740" y="486958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7090D6CF-5AF3-473E-B595-D4CCF3086E9B}"/>
              </a:ext>
            </a:extLst>
          </p:cNvPr>
          <p:cNvCxnSpPr/>
          <p:nvPr/>
        </p:nvCxnSpPr>
        <p:spPr>
          <a:xfrm>
            <a:off x="698974" y="1682160"/>
            <a:ext cx="10980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Стрелка: пятиугольник 27">
            <a:extLst>
              <a:ext uri="{FF2B5EF4-FFF2-40B4-BE49-F238E27FC236}">
                <a16:creationId xmlns:a16="http://schemas.microsoft.com/office/drawing/2014/main" id="{B210C2C4-66B9-4D2B-9050-62C17DB16B58}"/>
              </a:ext>
            </a:extLst>
          </p:cNvPr>
          <p:cNvSpPr/>
          <p:nvPr/>
        </p:nvSpPr>
        <p:spPr>
          <a:xfrm rot="5400000">
            <a:off x="6173098" y="1071082"/>
            <a:ext cx="180192" cy="1571346"/>
          </a:xfrm>
          <a:prstGeom prst="homePlate">
            <a:avLst>
              <a:gd name="adj" fmla="val 10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 Narrow" panose="020B060602020203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28DBE987-9085-4B07-8854-6EB4AB69601F}"/>
              </a:ext>
            </a:extLst>
          </p:cNvPr>
          <p:cNvSpPr/>
          <p:nvPr/>
        </p:nvSpPr>
        <p:spPr>
          <a:xfrm>
            <a:off x="7287340" y="613895"/>
            <a:ext cx="4106001" cy="32978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Застрахованные лица - 94,6%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904704C8-4529-4798-AB4F-BF5A7E6C6985}"/>
              </a:ext>
            </a:extLst>
          </p:cNvPr>
          <p:cNvSpPr/>
          <p:nvPr/>
        </p:nvSpPr>
        <p:spPr>
          <a:xfrm>
            <a:off x="837808" y="621928"/>
            <a:ext cx="4106001" cy="32978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Для всего населения РК- 100%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832536-DAB4-436F-BA80-0429274FB9AE}"/>
              </a:ext>
            </a:extLst>
          </p:cNvPr>
          <p:cNvSpPr txBox="1"/>
          <p:nvPr/>
        </p:nvSpPr>
        <p:spPr>
          <a:xfrm>
            <a:off x="260101" y="4589831"/>
            <a:ext cx="11791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Повышение тарифов на медицинские услуги 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 15%,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заработной платы медицинских работников 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 30%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Снижение доли «карманных» расходов населения за медицинские услуги</a:t>
            </a:r>
            <a:endParaRPr lang="ru-RU" b="1" dirty="0">
              <a:solidFill>
                <a:srgbClr val="008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Arial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0D883B74-C1F8-4D79-BC7B-E02D3B323CFA}"/>
              </a:ext>
            </a:extLst>
          </p:cNvPr>
          <p:cNvCxnSpPr/>
          <p:nvPr/>
        </p:nvCxnSpPr>
        <p:spPr>
          <a:xfrm>
            <a:off x="277666" y="5215274"/>
            <a:ext cx="116792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Цилиндр 3">
            <a:extLst>
              <a:ext uri="{FF2B5EF4-FFF2-40B4-BE49-F238E27FC236}">
                <a16:creationId xmlns:a16="http://schemas.microsoft.com/office/drawing/2014/main" id="{48ECFDD0-155F-4BD4-B2C8-4F5D27EE89C3}"/>
              </a:ext>
            </a:extLst>
          </p:cNvPr>
          <p:cNvSpPr/>
          <p:nvPr/>
        </p:nvSpPr>
        <p:spPr>
          <a:xfrm>
            <a:off x="2447925" y="5665064"/>
            <a:ext cx="1828800" cy="6000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52,5 тыс. тенге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636C0F-4BC4-4D2B-BD45-83C91A7943B5}"/>
              </a:ext>
            </a:extLst>
          </p:cNvPr>
          <p:cNvSpPr txBox="1"/>
          <p:nvPr/>
        </p:nvSpPr>
        <p:spPr>
          <a:xfrm>
            <a:off x="6188974" y="6477007"/>
            <a:ext cx="5767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Расходы на 1-го застрахованного на ГОБМП и ОСМС в 2020 году </a:t>
            </a:r>
            <a:endParaRPr lang="x-none" sz="1600" dirty="0">
              <a:latin typeface="Arial Narrow" panose="020B0606020202030204" pitchFamily="34" charset="0"/>
            </a:endParaRPr>
          </a:p>
        </p:txBody>
      </p:sp>
      <p:sp>
        <p:nvSpPr>
          <p:cNvPr id="26" name="Цилиндр 25">
            <a:extLst>
              <a:ext uri="{FF2B5EF4-FFF2-40B4-BE49-F238E27FC236}">
                <a16:creationId xmlns:a16="http://schemas.microsoft.com/office/drawing/2014/main" id="{347CB8E7-3690-4C6D-A0D6-29BCE56AA89B}"/>
              </a:ext>
            </a:extLst>
          </p:cNvPr>
          <p:cNvSpPr/>
          <p:nvPr/>
        </p:nvSpPr>
        <p:spPr>
          <a:xfrm>
            <a:off x="8071118" y="5793158"/>
            <a:ext cx="1828800" cy="47191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51,2 тыс. тенге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27" name="Цилиндр 26">
            <a:extLst>
              <a:ext uri="{FF2B5EF4-FFF2-40B4-BE49-F238E27FC236}">
                <a16:creationId xmlns:a16="http://schemas.microsoft.com/office/drawing/2014/main" id="{368F3084-8875-4D6F-8B62-64C44F212CA1}"/>
              </a:ext>
            </a:extLst>
          </p:cNvPr>
          <p:cNvSpPr/>
          <p:nvPr/>
        </p:nvSpPr>
        <p:spPr>
          <a:xfrm>
            <a:off x="8071118" y="5559170"/>
            <a:ext cx="1828800" cy="349827"/>
          </a:xfrm>
          <a:prstGeom prst="can">
            <a:avLst/>
          </a:prstGeom>
          <a:solidFill>
            <a:srgbClr val="FCD5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41,0 тыс. тенге</a:t>
            </a:r>
            <a:endParaRPr lang="x-none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B94E1A0-A34E-4939-80B7-C4B60320EAAB}"/>
              </a:ext>
            </a:extLst>
          </p:cNvPr>
          <p:cNvSpPr txBox="1"/>
          <p:nvPr/>
        </p:nvSpPr>
        <p:spPr>
          <a:xfrm>
            <a:off x="1583398" y="6477007"/>
            <a:ext cx="4362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Расходы на 1-го жителя на ГОБМП в 2019 году </a:t>
            </a:r>
            <a:endParaRPr lang="x-none" sz="1600" dirty="0"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33FF96-9123-423E-97F0-9919464FEEE0}"/>
              </a:ext>
            </a:extLst>
          </p:cNvPr>
          <p:cNvSpPr txBox="1"/>
          <p:nvPr/>
        </p:nvSpPr>
        <p:spPr>
          <a:xfrm>
            <a:off x="8071118" y="517594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92,2 тыс. тенге</a:t>
            </a:r>
            <a:endParaRPr lang="x-none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E0B385-51BE-4993-926A-1E474F97B653}"/>
              </a:ext>
            </a:extLst>
          </p:cNvPr>
          <p:cNvSpPr txBox="1"/>
          <p:nvPr/>
        </p:nvSpPr>
        <p:spPr>
          <a:xfrm>
            <a:off x="9980447" y="552010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ОСМС</a:t>
            </a:r>
            <a:endParaRPr lang="x-none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DE9DB9-3409-4E81-824A-388C087DCB13}"/>
              </a:ext>
            </a:extLst>
          </p:cNvPr>
          <p:cNvSpPr txBox="1"/>
          <p:nvPr/>
        </p:nvSpPr>
        <p:spPr>
          <a:xfrm>
            <a:off x="9980447" y="587968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ГОБМП</a:t>
            </a:r>
            <a:endParaRPr lang="x-none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AF633-6A5F-4CA8-84C7-11EE8192E52C}"/>
              </a:ext>
            </a:extLst>
          </p:cNvPr>
          <p:cNvSpPr txBox="1"/>
          <p:nvPr/>
        </p:nvSpPr>
        <p:spPr>
          <a:xfrm>
            <a:off x="5287654" y="562575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РОСТ 76%</a:t>
            </a:r>
            <a:endParaRPr lang="x-none" sz="2800" b="1" dirty="0">
              <a:solidFill>
                <a:srgbClr val="008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0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Номер слайда 3">
            <a:extLst>
              <a:ext uri="{FF2B5EF4-FFF2-40B4-BE49-F238E27FC236}">
                <a16:creationId xmlns:a16="http://schemas.microsoft.com/office/drawing/2014/main" id="{38D7837A-8C37-4396-8E7F-DCFA91CDF008}"/>
              </a:ext>
            </a:extLst>
          </p:cNvPr>
          <p:cNvSpPr txBox="1">
            <a:spLocks/>
          </p:cNvSpPr>
          <p:nvPr/>
        </p:nvSpPr>
        <p:spPr>
          <a:xfrm>
            <a:off x="9252455" y="6352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37E3D-19A1-4ED2-9B6C-4A3DD4CFF28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8" name="Полилиния 47"/>
          <p:cNvSpPr/>
          <p:nvPr/>
        </p:nvSpPr>
        <p:spPr>
          <a:xfrm>
            <a:off x="495049" y="337566"/>
            <a:ext cx="11237842" cy="575726"/>
          </a:xfrm>
          <a:custGeom>
            <a:avLst/>
            <a:gdLst>
              <a:gd name="connsiteX0" fmla="*/ 0 w 3855708"/>
              <a:gd name="connsiteY0" fmla="*/ 0 h 814879"/>
              <a:gd name="connsiteX1" fmla="*/ 3855708 w 3855708"/>
              <a:gd name="connsiteY1" fmla="*/ 0 h 814879"/>
              <a:gd name="connsiteX2" fmla="*/ 3855708 w 3855708"/>
              <a:gd name="connsiteY2" fmla="*/ 814879 h 814879"/>
              <a:gd name="connsiteX3" fmla="*/ 0 w 3855708"/>
              <a:gd name="connsiteY3" fmla="*/ 814879 h 814879"/>
              <a:gd name="connsiteX4" fmla="*/ 0 w 3855708"/>
              <a:gd name="connsiteY4" fmla="*/ 0 h 81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5708" h="814879">
                <a:moveTo>
                  <a:pt x="0" y="0"/>
                </a:moveTo>
                <a:lnTo>
                  <a:pt x="3855708" y="0"/>
                </a:lnTo>
                <a:lnTo>
                  <a:pt x="3855708" y="814879"/>
                </a:lnTo>
                <a:lnTo>
                  <a:pt x="0" y="8148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План закупа на 2019 год и проект Плана закупа на 2020 год</a:t>
            </a:r>
          </a:p>
          <a:p>
            <a:pPr lvl="0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Костанайская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область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бъект 2">
            <a:extLst>
              <a:ext uri="{FF2B5EF4-FFF2-40B4-BE49-F238E27FC236}">
                <a16:creationId xmlns:a16="http://schemas.microsoft.com/office/drawing/2014/main" id="{D05BC44D-28B6-4C68-9998-27DB80C4A0AA}"/>
              </a:ext>
            </a:extLst>
          </p:cNvPr>
          <p:cNvSpPr txBox="1">
            <a:spLocks/>
          </p:cNvSpPr>
          <p:nvPr/>
        </p:nvSpPr>
        <p:spPr>
          <a:xfrm>
            <a:off x="782236" y="2314667"/>
            <a:ext cx="2346700" cy="490924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marR="0" lvl="0" indent="-357188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ru-RU" sz="1800" b="1" dirty="0">
                <a:solidFill>
                  <a:srgbClr val="ED7D31">
                    <a:lumMod val="75000"/>
                  </a:srgbClr>
                </a:solidFill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41,1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млрд. тенге</a:t>
            </a:r>
          </a:p>
        </p:txBody>
      </p:sp>
      <p:sp>
        <p:nvSpPr>
          <p:cNvPr id="35" name="Объект 2">
            <a:extLst>
              <a:ext uri="{FF2B5EF4-FFF2-40B4-BE49-F238E27FC236}">
                <a16:creationId xmlns:a16="http://schemas.microsoft.com/office/drawing/2014/main" id="{D05BC44D-28B6-4C68-9998-27DB80C4A0AA}"/>
              </a:ext>
            </a:extLst>
          </p:cNvPr>
          <p:cNvSpPr txBox="1">
            <a:spLocks/>
          </p:cNvSpPr>
          <p:nvPr/>
        </p:nvSpPr>
        <p:spPr>
          <a:xfrm>
            <a:off x="3722150" y="2314667"/>
            <a:ext cx="3428760" cy="1123598"/>
          </a:xfrm>
          <a:prstGeom prst="rect">
            <a:avLst/>
          </a:prstGeom>
          <a:noFill/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marR="0" lvl="0" indent="-357188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53,7 млрд. тенге, из них: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- ГОБМП –38,6 млрд. тенге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- ОСМС –15,1 млрд. тенге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8337338" y="1860120"/>
            <a:ext cx="0" cy="149212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олилиния 42"/>
          <p:cNvSpPr/>
          <p:nvPr/>
        </p:nvSpPr>
        <p:spPr>
          <a:xfrm>
            <a:off x="1218054" y="1820836"/>
            <a:ext cx="1404173" cy="513646"/>
          </a:xfrm>
          <a:custGeom>
            <a:avLst/>
            <a:gdLst>
              <a:gd name="connsiteX0" fmla="*/ 0 w 3855708"/>
              <a:gd name="connsiteY0" fmla="*/ 0 h 814879"/>
              <a:gd name="connsiteX1" fmla="*/ 3855708 w 3855708"/>
              <a:gd name="connsiteY1" fmla="*/ 0 h 814879"/>
              <a:gd name="connsiteX2" fmla="*/ 3855708 w 3855708"/>
              <a:gd name="connsiteY2" fmla="*/ 814879 h 814879"/>
              <a:gd name="connsiteX3" fmla="*/ 0 w 3855708"/>
              <a:gd name="connsiteY3" fmla="*/ 814879 h 814879"/>
              <a:gd name="connsiteX4" fmla="*/ 0 w 3855708"/>
              <a:gd name="connsiteY4" fmla="*/ 0 h 81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5708" h="814879">
                <a:moveTo>
                  <a:pt x="0" y="0"/>
                </a:moveTo>
                <a:lnTo>
                  <a:pt x="3855708" y="0"/>
                </a:lnTo>
                <a:lnTo>
                  <a:pt x="3855708" y="814879"/>
                </a:lnTo>
                <a:lnTo>
                  <a:pt x="0" y="8148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marL="0" marR="0" lvl="0" indent="0" algn="l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2019 год</a:t>
            </a:r>
          </a:p>
        </p:txBody>
      </p:sp>
      <p:sp>
        <p:nvSpPr>
          <p:cNvPr id="44" name="Полилиния 43"/>
          <p:cNvSpPr/>
          <p:nvPr/>
        </p:nvSpPr>
        <p:spPr>
          <a:xfrm>
            <a:off x="4556817" y="1817078"/>
            <a:ext cx="1418374" cy="513646"/>
          </a:xfrm>
          <a:custGeom>
            <a:avLst/>
            <a:gdLst>
              <a:gd name="connsiteX0" fmla="*/ 0 w 3855708"/>
              <a:gd name="connsiteY0" fmla="*/ 0 h 814879"/>
              <a:gd name="connsiteX1" fmla="*/ 3855708 w 3855708"/>
              <a:gd name="connsiteY1" fmla="*/ 0 h 814879"/>
              <a:gd name="connsiteX2" fmla="*/ 3855708 w 3855708"/>
              <a:gd name="connsiteY2" fmla="*/ 814879 h 814879"/>
              <a:gd name="connsiteX3" fmla="*/ 0 w 3855708"/>
              <a:gd name="connsiteY3" fmla="*/ 814879 h 814879"/>
              <a:gd name="connsiteX4" fmla="*/ 0 w 3855708"/>
              <a:gd name="connsiteY4" fmla="*/ 0 h 81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5708" h="814879">
                <a:moveTo>
                  <a:pt x="0" y="0"/>
                </a:moveTo>
                <a:lnTo>
                  <a:pt x="3855708" y="0"/>
                </a:lnTo>
                <a:lnTo>
                  <a:pt x="3855708" y="814879"/>
                </a:lnTo>
                <a:lnTo>
                  <a:pt x="0" y="8148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marL="0" marR="0" lvl="0" indent="0" algn="l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2020 год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flipV="1">
            <a:off x="3231675" y="1901005"/>
            <a:ext cx="0" cy="149212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олилиния 51"/>
          <p:cNvSpPr/>
          <p:nvPr/>
        </p:nvSpPr>
        <p:spPr>
          <a:xfrm>
            <a:off x="8705607" y="3352248"/>
            <a:ext cx="2387398" cy="708456"/>
          </a:xfrm>
          <a:custGeom>
            <a:avLst/>
            <a:gdLst>
              <a:gd name="connsiteX0" fmla="*/ 0 w 3855708"/>
              <a:gd name="connsiteY0" fmla="*/ 0 h 814879"/>
              <a:gd name="connsiteX1" fmla="*/ 3855708 w 3855708"/>
              <a:gd name="connsiteY1" fmla="*/ 0 h 814879"/>
              <a:gd name="connsiteX2" fmla="*/ 3855708 w 3855708"/>
              <a:gd name="connsiteY2" fmla="*/ 814879 h 814879"/>
              <a:gd name="connsiteX3" fmla="*/ 0 w 3855708"/>
              <a:gd name="connsiteY3" fmla="*/ 814879 h 814879"/>
              <a:gd name="connsiteX4" fmla="*/ 0 w 3855708"/>
              <a:gd name="connsiteY4" fmla="*/ 0 h 814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55708" h="814879">
                <a:moveTo>
                  <a:pt x="0" y="0"/>
                </a:moveTo>
                <a:lnTo>
                  <a:pt x="3855708" y="0"/>
                </a:lnTo>
                <a:lnTo>
                  <a:pt x="3855708" y="814879"/>
                </a:lnTo>
                <a:lnTo>
                  <a:pt x="0" y="8148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30480" rIns="45720" bIns="30480" numCol="1" spcCol="1270" anchor="ctr" anchorCtr="0">
            <a:noAutofit/>
          </a:bodyPr>
          <a:lstStyle/>
          <a:p>
            <a:pPr marL="0" marR="0" lvl="0" indent="0" algn="l" defTabSz="1066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9286962" y="2641987"/>
            <a:ext cx="1551467" cy="37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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в 1,3 раза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B719C7-881E-4A1D-80AF-95589EDBCE6D}"/>
              </a:ext>
            </a:extLst>
          </p:cNvPr>
          <p:cNvSpPr txBox="1"/>
          <p:nvPr/>
        </p:nvSpPr>
        <p:spPr>
          <a:xfrm>
            <a:off x="8735365" y="1917578"/>
            <a:ext cx="2997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Рост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финансирования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796F9AA-E4AC-40D8-817D-3DF3D5C1ACC7}"/>
              </a:ext>
            </a:extLst>
          </p:cNvPr>
          <p:cNvSpPr/>
          <p:nvPr/>
        </p:nvSpPr>
        <p:spPr>
          <a:xfrm>
            <a:off x="520970" y="3570188"/>
            <a:ext cx="11237842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Рост финансирования по видам медицинской помощи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532426F9-AFD1-440F-9F40-9693B94D7CA2}"/>
              </a:ext>
            </a:extLst>
          </p:cNvPr>
          <p:cNvSpPr/>
          <p:nvPr/>
        </p:nvSpPr>
        <p:spPr>
          <a:xfrm>
            <a:off x="495049" y="1250476"/>
            <a:ext cx="11237842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Рост объема финансирования согласно  плана закупа 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4259258B-A15D-4CA2-8338-4889458D02AE}"/>
              </a:ext>
            </a:extLst>
          </p:cNvPr>
          <p:cNvCxnSpPr/>
          <p:nvPr/>
        </p:nvCxnSpPr>
        <p:spPr>
          <a:xfrm flipH="1" flipV="1">
            <a:off x="495050" y="1021976"/>
            <a:ext cx="11237841" cy="358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EFBD86A1-F494-446B-BB4F-09CD31E64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4154"/>
              </p:ext>
            </p:extLst>
          </p:nvPr>
        </p:nvGraphicFramePr>
        <p:xfrm>
          <a:off x="546890" y="4052590"/>
          <a:ext cx="11186002" cy="22995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4311">
                  <a:extLst>
                    <a:ext uri="{9D8B030D-6E8A-4147-A177-3AD203B41FA5}">
                      <a16:colId xmlns:a16="http://schemas.microsoft.com/office/drawing/2014/main" val="1536439144"/>
                    </a:ext>
                  </a:extLst>
                </a:gridCol>
                <a:gridCol w="3321691">
                  <a:extLst>
                    <a:ext uri="{9D8B030D-6E8A-4147-A177-3AD203B41FA5}">
                      <a16:colId xmlns:a16="http://schemas.microsoft.com/office/drawing/2014/main" val="742987452"/>
                    </a:ext>
                  </a:extLst>
                </a:gridCol>
              </a:tblGrid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Консультативно-диагностическая помощь, не входящая в КПН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5,5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750739"/>
                  </a:ext>
                </a:extLst>
              </a:tr>
              <a:tr h="4661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Восстановительное лечение и медицинская реабилитация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25,8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792655"/>
                  </a:ext>
                </a:extLst>
              </a:tr>
              <a:tr h="6821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Стационарозамещающая помощь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1,9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52604"/>
                  </a:ext>
                </a:extLst>
              </a:tr>
              <a:tr h="6851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 Первичная медико-санитарная помощь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</a:rPr>
                        <a:t>1,2</a:t>
                      </a:r>
                      <a:endParaRPr lang="ru-RU" sz="2000" b="1" i="0" u="none" strike="noStrike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034849"/>
                  </a:ext>
                </a:extLst>
              </a:tr>
            </a:tbl>
          </a:graphicData>
        </a:graphic>
      </p:graphicFrame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9902383" y="3092949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8951607" y="4659665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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8951606" y="4152345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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9084163" y="4517148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8951607" y="5202388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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8951606" y="5882610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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B618FD5D-FAB9-4763-9FCE-465F3C425A2A}"/>
              </a:ext>
            </a:extLst>
          </p:cNvPr>
          <p:cNvSpPr/>
          <p:nvPr/>
        </p:nvSpPr>
        <p:spPr>
          <a:xfrm>
            <a:off x="8951609" y="6109844"/>
            <a:ext cx="727115" cy="4445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  <a:sym typeface="Wingdings" panose="05000000000000000000" pitchFamily="2" charset="2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k-KZ" sz="1400" b="0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031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C1DFD2EB-4551-4F5D-B506-7285C7DB99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7562782"/>
              </p:ext>
            </p:extLst>
          </p:nvPr>
        </p:nvGraphicFramePr>
        <p:xfrm>
          <a:off x="1136663" y="4006046"/>
          <a:ext cx="4311637" cy="2592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СКОРАЯ МЕДИЦИНСКАЯ ПОМОЩЬ (СМП)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294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10964" y="1048952"/>
            <a:ext cx="555440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 И ИХ ОПЛАТА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6626" y="1590657"/>
            <a:ext cx="566690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 финансируется по подушевому нормативу за прикрепленное население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(поэтапное выравнивание тарифа –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установлением единых требований – индикаторов по регионам при выравнивании)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Тромболитическая терапия – по фактической стоимости ЛС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E492A01-142E-4AA6-A347-E90CBF9E3B02}"/>
              </a:ext>
            </a:extLst>
          </p:cNvPr>
          <p:cNvSpPr txBox="1"/>
          <p:nvPr/>
        </p:nvSpPr>
        <p:spPr>
          <a:xfrm>
            <a:off x="6251681" y="1527787"/>
            <a:ext cx="55036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І. По методам оплаты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расчет подушевого норматива с учетом среднегодовой численности обслуживаемого населения 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(сейчас на численность по результатам кампании свободного прикрепления населения или по состоянию на последний день месяца, которые используются для расчета объема финансирования на предстоящий финансовый год – при заключении договора не учитывается прирост/снижение обслуживаемого населения в течение финансового года) 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оплата услуг иногородним больным 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1200" i="1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Нур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-Султан – </a:t>
            </a:r>
            <a:r>
              <a:rPr lang="ru-RU" sz="1200" i="1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Акмолинская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область, Алматы – Алматинская область, Шымкент – Туркестанская область, и др.)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услуг по обслуживанию общественных мероприятий 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(в городах республиканского значения превышается среднее потребление по РК),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услуг иностранцам, временно пребывающим на территории РК. </a:t>
            </a:r>
            <a:endParaRPr lang="ru-RU" sz="12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II.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Готовность инфраструктуры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износ автотранспорта не более 50% 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(по РК – 55%)</a:t>
            </a:r>
          </a:p>
          <a:p>
            <a:pPr marL="285750" indent="-285750" algn="just">
              <a:buFontTx/>
              <a:buChar char="-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наличие МИС, интегрированной с платежными системами МЗ РК </a:t>
            </a:r>
            <a:r>
              <a:rPr lang="ru-RU" sz="1200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(для ведения учета услуг и автоматизации оплаты услуг)</a:t>
            </a:r>
            <a:endParaRPr lang="ru-RU" sz="1600" i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75D1C95-A6B4-46A3-8352-BD8B78F55602}"/>
              </a:ext>
            </a:extLst>
          </p:cNvPr>
          <p:cNvSpPr/>
          <p:nvPr/>
        </p:nvSpPr>
        <p:spPr>
          <a:xfrm>
            <a:off x="6168600" y="1048952"/>
            <a:ext cx="5586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ВОПРОСЫ, ТРЕБУЮЩИЕ РЕШЕНИЯ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A2FB5F2-8FBF-4568-96D1-945058CCE764}"/>
              </a:ext>
            </a:extLst>
          </p:cNvPr>
          <p:cNvSpPr/>
          <p:nvPr/>
        </p:nvSpPr>
        <p:spPr>
          <a:xfrm>
            <a:off x="410965" y="2972570"/>
            <a:ext cx="5554407" cy="37888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ФИНАНСИРОВАНИЕ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2277808" y="4080588"/>
            <a:ext cx="978408" cy="324071"/>
          </a:xfrm>
          <a:prstGeom prst="rightArrow">
            <a:avLst>
              <a:gd name="adj1" fmla="val 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15%</a:t>
            </a:r>
          </a:p>
        </p:txBody>
      </p:sp>
      <p:sp>
        <p:nvSpPr>
          <p:cNvPr id="15" name="Стрелка: вправо 16">
            <a:extLst>
              <a:ext uri="{FF2B5EF4-FFF2-40B4-BE49-F238E27FC236}">
                <a16:creationId xmlns:a16="http://schemas.microsoft.com/office/drawing/2014/main" id="{4988928A-97BE-4882-8446-40EBB42B5A13}"/>
              </a:ext>
            </a:extLst>
          </p:cNvPr>
          <p:cNvSpPr/>
          <p:nvPr/>
        </p:nvSpPr>
        <p:spPr>
          <a:xfrm>
            <a:off x="865375" y="4080588"/>
            <a:ext cx="1550485" cy="324071"/>
          </a:xfrm>
          <a:prstGeom prst="rightArrow">
            <a:avLst>
              <a:gd name="adj1" fmla="val 100000"/>
              <a:gd name="adj2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млн. тенге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CC07AACF-C4C9-46E5-9519-2B5CDEF3950E}"/>
              </a:ext>
            </a:extLst>
          </p:cNvPr>
          <p:cNvSpPr/>
          <p:nvPr/>
        </p:nvSpPr>
        <p:spPr>
          <a:xfrm>
            <a:off x="1650846" y="3526579"/>
            <a:ext cx="32832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baseline="0">
                <a:solidFill>
                  <a:prstClr val="black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Скорая медицинская помощь</a:t>
            </a:r>
          </a:p>
        </p:txBody>
      </p:sp>
    </p:spTree>
    <p:extLst>
      <p:ext uri="{BB962C8B-B14F-4D97-AF65-F5344CB8AC3E}">
        <p14:creationId xmlns:p14="http://schemas.microsoft.com/office/powerpoint/2010/main" val="13715551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Тема Office">
  <a:themeElements>
    <a:clrScheme name="Фонд ОСМС">
      <a:dk1>
        <a:srgbClr val="212121"/>
      </a:dk1>
      <a:lt1>
        <a:sysClr val="window" lastClr="FFFFFF"/>
      </a:lt1>
      <a:dk2>
        <a:srgbClr val="44546A"/>
      </a:dk2>
      <a:lt2>
        <a:srgbClr val="E7E6E6"/>
      </a:lt2>
      <a:accent1>
        <a:srgbClr val="6F8B27"/>
      </a:accent1>
      <a:accent2>
        <a:srgbClr val="0E385E"/>
      </a:accent2>
      <a:accent3>
        <a:srgbClr val="FFC000"/>
      </a:accent3>
      <a:accent4>
        <a:srgbClr val="C00000"/>
      </a:accent4>
      <a:accent5>
        <a:srgbClr val="00B050"/>
      </a:accent5>
      <a:accent6>
        <a:srgbClr val="954F72"/>
      </a:accent6>
      <a:hlink>
        <a:srgbClr val="48A1FA"/>
      </a:hlink>
      <a:folHlink>
        <a:srgbClr val="C490AA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Основной шаблон_русский язык" id="{0A8C7656-F76C-46AA-85A7-DD27892E43C5}" vid="{0ADB2EDF-CF78-462B-9A14-B510D6C061E1}"/>
    </a:ext>
  </a:extLst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6435</TotalTime>
  <Words>2673</Words>
  <Application>Microsoft Office PowerPoint</Application>
  <PresentationFormat>Широкоэкранный</PresentationFormat>
  <Paragraphs>392</Paragraphs>
  <Slides>17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17</vt:i4>
      </vt:variant>
    </vt:vector>
  </HeadingPairs>
  <TitlesOfParts>
    <vt:vector size="32" baseType="lpstr">
      <vt:lpstr>Arial</vt:lpstr>
      <vt:lpstr>Arial Narrow</vt:lpstr>
      <vt:lpstr>Calibri</vt:lpstr>
      <vt:lpstr>Calibri Light</vt:lpstr>
      <vt:lpstr>Consolas</vt:lpstr>
      <vt:lpstr>Franklin Gothic Book</vt:lpstr>
      <vt:lpstr>Franklin Gothic Medium</vt:lpstr>
      <vt:lpstr>Tahoma</vt:lpstr>
      <vt:lpstr>Times New Roman</vt:lpstr>
      <vt:lpstr>Wingdings</vt:lpstr>
      <vt:lpstr>Тема Office</vt:lpstr>
      <vt:lpstr>1_Тема Office</vt:lpstr>
      <vt:lpstr>4_Тема Office</vt:lpstr>
      <vt:lpstr>2_Тема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Пакеты ГОБМП и ОСМС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Zhanna Abdrakhmanova</dc:creator>
  <cp:lastModifiedBy>Нургалиев Батырбек Амангельдинович</cp:lastModifiedBy>
  <cp:revision>662</cp:revision>
  <cp:lastPrinted>2019-08-09T10:38:39Z</cp:lastPrinted>
  <dcterms:created xsi:type="dcterms:W3CDTF">2019-02-19T03:32:54Z</dcterms:created>
  <dcterms:modified xsi:type="dcterms:W3CDTF">2019-09-05T08:43:50Z</dcterms:modified>
</cp:coreProperties>
</file>